
<file path=[Content_Types].xml><?xml version="1.0" encoding="utf-8"?>
<Types xmlns="http://schemas.openxmlformats.org/package/2006/content-types">
  <Default Extension="emf" ContentType="image/x-emf"/>
  <Default Extension="wmf" ContentType="image/x-w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p:sldMasterIdLst>
    <p:sldMasterId id="2147483693" r:id="rId1"/>
  </p:sldMasterIdLst>
  <p:notesMasterIdLst>
    <p:notesMasterId r:id="rId15"/>
  </p:notesMasterIdLst>
  <p:sldIdLst>
    <p:sldId id="870" r:id="rId2"/>
    <p:sldId id="858" r:id="rId3"/>
    <p:sldId id="863" r:id="rId4"/>
    <p:sldId id="861" r:id="rId5"/>
    <p:sldId id="862" r:id="rId6"/>
    <p:sldId id="864" r:id="rId7"/>
    <p:sldId id="865" r:id="rId8"/>
    <p:sldId id="859" r:id="rId9"/>
    <p:sldId id="866" r:id="rId10"/>
    <p:sldId id="867" r:id="rId11"/>
    <p:sldId id="868" r:id="rId12"/>
    <p:sldId id="869" r:id="rId13"/>
    <p:sldId id="860" r:id="rId14"/>
  </p:sldIdLst>
  <p:sldSz cx="9906000" cy="6858000" type="A4"/>
  <p:notesSz cx="7099300" cy="10234613"/>
  <p:embeddedFontLst>
    <p:embeddedFont>
      <p:font typeface="MS PGothic" panose="020B0600070205080204" pitchFamily="34" charset="-128"/>
      <p:regular r:id="rId16"/>
    </p:embeddedFont>
    <p:embeddedFont>
      <p:font typeface="Wingdings 3" panose="05040102010807070707" pitchFamily="18" charset="2"/>
      <p:regular r:id="rId17"/>
    </p:embeddedFont>
    <p:embeddedFont>
      <p:font typeface="MS PGothic" panose="020B0600070205080204" pitchFamily="34" charset="-128"/>
      <p:regular r:id="rId16"/>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3" orient="horz" pos="3906" userDrawn="1">
          <p15:clr>
            <a:srgbClr val="A4A3A4"/>
          </p15:clr>
        </p15:guide>
        <p15:guide id="4" orient="horz" pos="1888" userDrawn="1">
          <p15:clr>
            <a:srgbClr val="A4A3A4"/>
          </p15:clr>
        </p15:guide>
        <p15:guide id="5" pos="3908" userDrawn="1">
          <p15:clr>
            <a:srgbClr val="A4A3A4"/>
          </p15:clr>
        </p15:guide>
        <p15:guide id="6" orient="horz" pos="1388">
          <p15:clr>
            <a:srgbClr val="A4A3A4"/>
          </p15:clr>
        </p15:guide>
        <p15:guide id="7" pos="3120">
          <p15:clr>
            <a:srgbClr val="A4A3A4"/>
          </p15:clr>
        </p15:guide>
        <p15:guide id="8" pos="3175">
          <p15:clr>
            <a:srgbClr val="A4A3A4"/>
          </p15:clr>
        </p15:guide>
        <p15:guide id="9" pos="501">
          <p15:clr>
            <a:srgbClr val="A4A3A4"/>
          </p15:clr>
        </p15:guide>
        <p15:guide id="10" pos="599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F4C6C"/>
    <a:srgbClr val="6C97AE"/>
    <a:srgbClr val="8B5261"/>
    <a:srgbClr val="B7AD47"/>
    <a:srgbClr val="EB8667"/>
    <a:srgbClr val="BDBEBE"/>
    <a:srgbClr val="97BE0D"/>
    <a:srgbClr val="0FBE0D"/>
    <a:srgbClr val="009A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50" autoAdjust="0"/>
    <p:restoredTop sz="95377" autoAdjust="0"/>
  </p:normalViewPr>
  <p:slideViewPr>
    <p:cSldViewPr snapToGrid="0">
      <p:cViewPr varScale="1">
        <p:scale>
          <a:sx n="126" d="100"/>
          <a:sy n="126" d="100"/>
        </p:scale>
        <p:origin x="798" y="132"/>
      </p:cViewPr>
      <p:guideLst>
        <p:guide pos="3840"/>
        <p:guide orient="horz" pos="3906"/>
        <p:guide orient="horz" pos="1888"/>
        <p:guide pos="3908"/>
        <p:guide orient="horz" pos="1388"/>
        <p:guide pos="3120"/>
        <p:guide pos="3175"/>
        <p:guide pos="501"/>
        <p:guide pos="5991"/>
      </p:guideLst>
    </p:cSldViewPr>
  </p:slideViewPr>
  <p:outlineViewPr>
    <p:cViewPr>
      <p:scale>
        <a:sx n="75" d="100"/>
        <a:sy n="75" d="100"/>
      </p:scale>
      <p:origin x="0" y="-595"/>
    </p:cViewPr>
  </p:outlin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atin typeface="Arial" panose="020B0604020202020204" pitchFamily="34" charset="0"/>
              </a:defRPr>
            </a:lvl1pPr>
          </a:lstStyle>
          <a:p>
            <a:endParaRPr lang="en-GB" dirty="0"/>
          </a:p>
        </p:txBody>
      </p:sp>
      <p:sp>
        <p:nvSpPr>
          <p:cNvPr id="3" name="Datumsplatzhalter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atin typeface="Arial" panose="020B0604020202020204" pitchFamily="34" charset="0"/>
              </a:defRPr>
            </a:lvl1pPr>
          </a:lstStyle>
          <a:p>
            <a:fld id="{0BCB4AA5-8720-446D-8166-15C986B53A3E}" type="datetimeFigureOut">
              <a:rPr lang="en-GB" smtClean="0"/>
              <a:pPr/>
              <a:t>17/08/2016</a:t>
            </a:fld>
            <a:endParaRPr lang="en-GB" dirty="0"/>
          </a:p>
        </p:txBody>
      </p:sp>
      <p:sp>
        <p:nvSpPr>
          <p:cNvPr id="4" name="Folienbildplatzhalter 3"/>
          <p:cNvSpPr>
            <a:spLocks noGrp="1" noRot="1" noChangeAspect="1"/>
          </p:cNvSpPr>
          <p:nvPr>
            <p:ph type="sldImg" idx="2"/>
          </p:nvPr>
        </p:nvSpPr>
        <p:spPr>
          <a:xfrm>
            <a:off x="1055688" y="1279525"/>
            <a:ext cx="4987925" cy="3454400"/>
          </a:xfrm>
          <a:prstGeom prst="rect">
            <a:avLst/>
          </a:prstGeom>
          <a:noFill/>
          <a:ln w="12700">
            <a:solidFill>
              <a:prstClr val="black"/>
            </a:solidFill>
          </a:ln>
        </p:spPr>
        <p:txBody>
          <a:bodyPr vert="horz" lIns="99048" tIns="49524" rIns="99048" bIns="49524" rtlCol="0" anchor="ctr"/>
          <a:lstStyle/>
          <a:p>
            <a:endParaRPr lang="en-GB" dirty="0"/>
          </a:p>
        </p:txBody>
      </p:sp>
      <p:sp>
        <p:nvSpPr>
          <p:cNvPr id="5" name="Notizenplatzhalter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GB" dirty="0"/>
          </a:p>
        </p:txBody>
      </p:sp>
      <p:sp>
        <p:nvSpPr>
          <p:cNvPr id="6" name="Fußzeilenplatzhalter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atin typeface="Arial" panose="020B0604020202020204" pitchFamily="34" charset="0"/>
              </a:defRPr>
            </a:lvl1pPr>
          </a:lstStyle>
          <a:p>
            <a:endParaRPr lang="en-GB" dirty="0"/>
          </a:p>
        </p:txBody>
      </p:sp>
      <p:sp>
        <p:nvSpPr>
          <p:cNvPr id="7" name="Foliennummernplatzhalter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atin typeface="Arial" panose="020B0604020202020204" pitchFamily="34" charset="0"/>
              </a:defRPr>
            </a:lvl1pPr>
          </a:lstStyle>
          <a:p>
            <a:fld id="{070C0406-3497-479F-B28E-9B42F29634E8}" type="slidenum">
              <a:rPr lang="en-GB" smtClean="0"/>
              <a:pPr/>
              <a:t>‹Nr.›</a:t>
            </a:fld>
            <a:endParaRPr lang="en-GB" dirty="0"/>
          </a:p>
        </p:txBody>
      </p:sp>
    </p:spTree>
    <p:extLst>
      <p:ext uri="{BB962C8B-B14F-4D97-AF65-F5344CB8AC3E}">
        <p14:creationId xmlns:p14="http://schemas.microsoft.com/office/powerpoint/2010/main" val="3624488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age">
    <p:spTree>
      <p:nvGrpSpPr>
        <p:cNvPr id="1" name=""/>
        <p:cNvGrpSpPr/>
        <p:nvPr/>
      </p:nvGrpSpPr>
      <p:grpSpPr>
        <a:xfrm>
          <a:off x="0" y="0"/>
          <a:ext cx="0" cy="0"/>
          <a:chOff x="0" y="0"/>
          <a:chExt cx="0" cy="0"/>
        </a:xfrm>
      </p:grpSpPr>
      <p:sp>
        <p:nvSpPr>
          <p:cNvPr id="2" name="Titel 1"/>
          <p:cNvSpPr>
            <a:spLocks noGrp="1"/>
          </p:cNvSpPr>
          <p:nvPr>
            <p:ph type="ctrTitle"/>
          </p:nvPr>
        </p:nvSpPr>
        <p:spPr>
          <a:xfrm>
            <a:off x="785773" y="3068639"/>
            <a:ext cx="8702576" cy="2881312"/>
          </a:xfrm>
        </p:spPr>
        <p:txBody>
          <a:bodyPr anchor="t"/>
          <a:lstStyle>
            <a:lvl1pPr algn="l">
              <a:lnSpc>
                <a:spcPct val="100000"/>
              </a:lnSpc>
              <a:defRPr sz="2800" b="1">
                <a:latin typeface="+mj-lt"/>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786289" y="2457451"/>
            <a:ext cx="8705156" cy="611187"/>
          </a:xfrm>
        </p:spPr>
        <p:txBody>
          <a:bodyPr anchor="b"/>
          <a:lstStyle>
            <a:lvl1pPr marL="0" indent="0" algn="l">
              <a:lnSpc>
                <a:spcPct val="100000"/>
              </a:lnSpc>
              <a:buNone/>
              <a:defRPr sz="2400" b="0" cap="all" baseline="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smtClean="0"/>
              <a:t>Formatvorlage des Untertitelmasters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707533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e cover and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9"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0" name="Inhaltsplatzhalter 6"/>
          <p:cNvSpPr>
            <a:spLocks noGrp="1"/>
          </p:cNvSpPr>
          <p:nvPr>
            <p:ph sz="quarter" idx="18"/>
          </p:nvPr>
        </p:nvSpPr>
        <p:spPr>
          <a:xfrm>
            <a:off x="3078974" y="2169872"/>
            <a:ext cx="6406279" cy="3772547"/>
          </a:xfrm>
        </p:spPr>
        <p:txBody>
          <a:bodyPr rIns="0"/>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12" name="Bildplatzhalter 7"/>
          <p:cNvSpPr>
            <a:spLocks noGrp="1"/>
          </p:cNvSpPr>
          <p:nvPr>
            <p:ph type="pic" sz="quarter" idx="16"/>
          </p:nvPr>
        </p:nvSpPr>
        <p:spPr>
          <a:xfrm>
            <a:off x="786289" y="2169871"/>
            <a:ext cx="1989000" cy="3769764"/>
          </a:xfrm>
        </p:spPr>
        <p:txBody>
          <a:bodyPr/>
          <a:lstStyle/>
          <a:p>
            <a:r>
              <a:rPr lang="de-DE" smtClean="0"/>
              <a:t>Bild durch Klicken auf Symbol hinzufügen</a:t>
            </a:r>
            <a:endParaRPr lang="en-GB" dirty="0"/>
          </a:p>
        </p:txBody>
      </p:sp>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65428791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Dividerpage blank">
    <p:spTree>
      <p:nvGrpSpPr>
        <p:cNvPr id="1" name=""/>
        <p:cNvGrpSpPr/>
        <p:nvPr/>
      </p:nvGrpSpPr>
      <p:grpSpPr>
        <a:xfrm>
          <a:off x="0" y="0"/>
          <a:ext cx="0" cy="0"/>
          <a:chOff x="0" y="0"/>
          <a:chExt cx="0" cy="0"/>
        </a:xfrm>
      </p:grpSpPr>
      <p:sp>
        <p:nvSpPr>
          <p:cNvPr id="2" name="Titel 1"/>
          <p:cNvSpPr>
            <a:spLocks noGrp="1"/>
          </p:cNvSpPr>
          <p:nvPr>
            <p:ph type="title"/>
          </p:nvPr>
        </p:nvSpPr>
        <p:spPr>
          <a:xfrm>
            <a:off x="0" y="2241550"/>
            <a:ext cx="9906000" cy="1358900"/>
          </a:xfrm>
          <a:noFill/>
        </p:spPr>
        <p:txBody>
          <a:bodyPr lIns="972000" anchor="t"/>
          <a:lstStyle>
            <a:lvl1pPr>
              <a:lnSpc>
                <a:spcPct val="100000"/>
              </a:lnSpc>
              <a:defRPr sz="6000">
                <a:solidFill>
                  <a:schemeClr val="tx1"/>
                </a:solidFill>
              </a:defRPr>
            </a:lvl1pPr>
          </a:lstStyle>
          <a:p>
            <a:r>
              <a:rPr lang="de-DE" smtClean="0"/>
              <a:t>Titelmasterformat durch Klicken bearbeiten</a:t>
            </a:r>
            <a:endParaRPr lang="de-DE" dirty="0"/>
          </a:p>
        </p:txBody>
      </p:sp>
      <p:pic>
        <p:nvPicPr>
          <p:cNvPr id="9" name="Grafik 8"/>
          <p:cNvPicPr>
            <a:picLocks noChangeAspect="1"/>
          </p:cNvPicPr>
          <p:nvPr/>
        </p:nvPicPr>
        <p:blipFill>
          <a:blip r:embed="rId2" cstate="print"/>
          <a:stretch>
            <a:fillRect/>
          </a:stretch>
        </p:blipFill>
        <p:spPr>
          <a:xfrm>
            <a:off x="392784" y="0"/>
            <a:ext cx="409500" cy="1129906"/>
          </a:xfrm>
          <a:prstGeom prst="rect">
            <a:avLst/>
          </a:prstGeom>
        </p:spPr>
      </p:pic>
      <p:sp>
        <p:nvSpPr>
          <p:cNvPr id="10" name="Textplatzhalter 2"/>
          <p:cNvSpPr>
            <a:spLocks noGrp="1"/>
          </p:cNvSpPr>
          <p:nvPr>
            <p:ph type="body" idx="13"/>
          </p:nvPr>
        </p:nvSpPr>
        <p:spPr>
          <a:xfrm>
            <a:off x="781645" y="1434668"/>
            <a:ext cx="292500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pic>
        <p:nvPicPr>
          <p:cNvPr id="12" name="Grafik 11"/>
          <p:cNvPicPr>
            <a:picLocks noChangeAspect="1"/>
          </p:cNvPicPr>
          <p:nvPr userDrawn="1"/>
        </p:nvPicPr>
        <p:blipFill>
          <a:blip r:embed="rId2" cstate="print"/>
          <a:stretch>
            <a:fillRect/>
          </a:stretch>
        </p:blipFill>
        <p:spPr>
          <a:xfrm>
            <a:off x="392784" y="0"/>
            <a:ext cx="409500" cy="1129906"/>
          </a:xfrm>
          <a:prstGeom prst="rect">
            <a:avLst/>
          </a:prstGeom>
        </p:spPr>
      </p:pic>
      <p:sp>
        <p:nvSpPr>
          <p:cNvPr id="24" name="Foliennummernplatzhalter 5"/>
          <p:cNvSpPr>
            <a:spLocks noGrp="1"/>
          </p:cNvSpPr>
          <p:nvPr>
            <p:ph type="sldNum" sz="quarter" idx="4"/>
          </p:nvPr>
        </p:nvSpPr>
        <p:spPr>
          <a:xfrm>
            <a:off x="9479062" y="6549516"/>
            <a:ext cx="360074" cy="180000"/>
          </a:xfrm>
          <a:prstGeom prst="rect">
            <a:avLst/>
          </a:prstGeom>
        </p:spPr>
        <p:txBody>
          <a:bodyPr vert="horz" lIns="0" tIns="0" rIns="0" bIns="0" rtlCol="0" anchor="t" anchorCtr="0"/>
          <a:lstStyle>
            <a:lvl1pPr algn="l">
              <a:defRPr sz="1000" b="0">
                <a:solidFill>
                  <a:schemeClr val="tx1"/>
                </a:solidFill>
                <a:latin typeface="Times New Roman" panose="02020603050405020304" pitchFamily="18" charset="0"/>
                <a:cs typeface="Times New Roman" panose="02020603050405020304" pitchFamily="18" charset="0"/>
              </a:defRPr>
            </a:lvl1pPr>
          </a:lstStyle>
          <a:p>
            <a:fld id="{B03C7EDE-C1C1-4A17-8A67-66AA4FFFB732}" type="slidenum">
              <a:rPr lang="de-DE" smtClean="0"/>
              <a:pPr/>
              <a:t>‹Nr.›</a:t>
            </a:fld>
            <a:endParaRPr lang="de-DE" dirty="0"/>
          </a:p>
        </p:txBody>
      </p:sp>
      <p:pic>
        <p:nvPicPr>
          <p:cNvPr id="26" name="Grafik 25"/>
          <p:cNvPicPr>
            <a:picLocks noChangeAspect="1"/>
          </p:cNvPicPr>
          <p:nvPr userDrawn="1"/>
        </p:nvPicPr>
        <p:blipFill>
          <a:blip r:embed="rId3"/>
          <a:stretch>
            <a:fillRect/>
          </a:stretch>
        </p:blipFill>
        <p:spPr>
          <a:xfrm>
            <a:off x="781645" y="6456235"/>
            <a:ext cx="0" cy="0"/>
          </a:xfrm>
          <a:prstGeom prst="rect">
            <a:avLst/>
          </a:prstGeom>
        </p:spPr>
      </p:pic>
      <p:pic>
        <p:nvPicPr>
          <p:cNvPr id="14" name="Grafik 13"/>
          <p:cNvPicPr>
            <a:picLocks noChangeAspect="1"/>
          </p:cNvPicPr>
          <p:nvPr userDrawn="1"/>
        </p:nvPicPr>
        <p:blipFill>
          <a:blip r:embed="rId3" cstate="print"/>
          <a:stretch>
            <a:fillRect/>
          </a:stretch>
        </p:blipFill>
        <p:spPr>
          <a:xfrm>
            <a:off x="781645" y="6456236"/>
            <a:ext cx="557578" cy="52007"/>
          </a:xfrm>
          <a:prstGeom prst="rect">
            <a:avLst/>
          </a:prstGeom>
        </p:spPr>
      </p:pic>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067203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63469919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7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empty">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00698592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7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7" name="Titel 1"/>
          <p:cNvSpPr>
            <a:spLocks noGrp="1"/>
          </p:cNvSpPr>
          <p:nvPr>
            <p:ph type="title"/>
          </p:nvPr>
        </p:nvSpPr>
        <p:spPr>
          <a:xfrm>
            <a:off x="785515" y="1497649"/>
            <a:ext cx="8695857" cy="497205"/>
          </a:xfrm>
        </p:spPr>
        <p:txBody>
          <a:bodyPr/>
          <a:lstStyle/>
          <a:p>
            <a:r>
              <a:rPr lang="de-DE" smtClean="0"/>
              <a:t>Titelmasterformat durch Klicken bearbeiten</a:t>
            </a:r>
            <a:endParaRPr lang="de-DE" dirty="0"/>
          </a:p>
        </p:txBody>
      </p:sp>
      <p:sp>
        <p:nvSpPr>
          <p:cNvPr id="3" name="Textplatzhalter 2"/>
          <p:cNvSpPr>
            <a:spLocks noGrp="1"/>
          </p:cNvSpPr>
          <p:nvPr>
            <p:ph type="body" sz="quarter" idx="13"/>
          </p:nvPr>
        </p:nvSpPr>
        <p:spPr>
          <a:xfrm>
            <a:off x="786547" y="2168525"/>
            <a:ext cx="8698706" cy="4032250"/>
          </a:xfrm>
        </p:spPr>
        <p:txBody>
          <a:bodyPr/>
          <a:lstStyle>
            <a:lvl1pPr marL="360000" indent="-360000">
              <a:spcAft>
                <a:spcPts val="400"/>
              </a:spcAft>
              <a:buFont typeface="+mj-lt"/>
              <a:buAutoNum type="arabicPeriod"/>
              <a:tabLst>
                <a:tab pos="360363" algn="l"/>
              </a:tabLst>
              <a:defRPr/>
            </a:lvl1pPr>
            <a:lvl2pPr>
              <a:spcBef>
                <a:spcPts val="400"/>
              </a:spcBef>
              <a:spcAft>
                <a:spcPts val="400"/>
              </a:spcAft>
              <a:tabLst>
                <a:tab pos="360363" algn="l"/>
              </a:tabLst>
              <a:defRPr/>
            </a:lvl2pPr>
            <a:lvl3pPr>
              <a:spcBef>
                <a:spcPts val="400"/>
              </a:spcBef>
              <a:spcAft>
                <a:spcPts val="400"/>
              </a:spcAft>
              <a:tabLst>
                <a:tab pos="360363" algn="l"/>
              </a:tabLst>
              <a:defRPr/>
            </a:lvl3pPr>
            <a:lvl4pPr>
              <a:spcBef>
                <a:spcPts val="400"/>
              </a:spcBef>
              <a:spcAft>
                <a:spcPts val="400"/>
              </a:spcAft>
              <a:tabLst>
                <a:tab pos="360363" algn="l"/>
              </a:tabLst>
              <a:defRPr/>
            </a:lvl4pPr>
            <a:lvl5pPr>
              <a:spcBef>
                <a:spcPts val="400"/>
              </a:spcBef>
              <a:spcAft>
                <a:spcPts val="400"/>
              </a:spcAft>
              <a:tabLst>
                <a:tab pos="360363" algn="l"/>
              </a:tabLst>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8"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42639439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numeratio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Foliennummernplatzhalter 4"/>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Textplatzhalter 7"/>
          <p:cNvSpPr>
            <a:spLocks noGrp="1"/>
          </p:cNvSpPr>
          <p:nvPr>
            <p:ph type="body" sz="quarter" idx="13"/>
          </p:nvPr>
        </p:nvSpPr>
        <p:spPr>
          <a:xfrm>
            <a:off x="786289" y="2168525"/>
            <a:ext cx="8697417" cy="4032250"/>
          </a:xfrm>
        </p:spPr>
        <p:txBody>
          <a:bodyPr/>
          <a:lstStyle>
            <a:lvl1pPr marL="360000" indent="-360000">
              <a:buFont typeface="+mj-lt"/>
              <a:buAutoNum type="arabicPeriod"/>
              <a:defRPr b="1"/>
            </a:lvl1pPr>
            <a:lvl2pPr marL="541338" indent="-180000">
              <a:buFont typeface="Wingdings 3" panose="05040102010807070707" pitchFamily="18" charset="2"/>
              <a:buChar char=""/>
              <a:defRPr/>
            </a:lvl2pPr>
            <a:lvl3pPr marL="720000" indent="-180000">
              <a:defRPr/>
            </a:lvl3pPr>
            <a:lvl4pPr marL="898525" indent="-180000">
              <a:defRPr/>
            </a:lvl4pPr>
            <a:lvl5pPr marL="1080000" indent="-180000">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7440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idx="1"/>
          </p:nvPr>
        </p:nvSpPr>
        <p:spPr>
          <a:xfrm>
            <a:off x="787063" y="2168526"/>
            <a:ext cx="8697417" cy="4032250"/>
          </a:xfrm>
        </p:spPr>
        <p:txBody>
          <a:bodyPr rIns="0"/>
          <a:lstStyle>
            <a:lvl1pPr>
              <a:defRPr b="1" cap="all" baseline="0">
                <a:latin typeface="+mj-lt"/>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3518588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Inhaltsplatzhalter 2"/>
          <p:cNvSpPr>
            <a:spLocks noGrp="1"/>
          </p:cNvSpPr>
          <p:nvPr>
            <p:ph idx="1"/>
          </p:nvPr>
        </p:nvSpPr>
        <p:spPr>
          <a:xfrm>
            <a:off x="787063" y="1501648"/>
            <a:ext cx="8697417" cy="4688967"/>
          </a:xfrm>
        </p:spPr>
        <p:txBody>
          <a:bodyPr rIns="0"/>
          <a:lstStyle>
            <a:lvl5pPr>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816817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one pictur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1" name="Bildplatzhalter 7"/>
          <p:cNvSpPr>
            <a:spLocks noGrp="1"/>
          </p:cNvSpPr>
          <p:nvPr>
            <p:ph type="pic" sz="quarter" idx="16"/>
          </p:nvPr>
        </p:nvSpPr>
        <p:spPr>
          <a:xfrm>
            <a:off x="786288" y="2170418"/>
            <a:ext cx="8697417" cy="3779532"/>
          </a:xfrm>
        </p:spPr>
        <p:txBody>
          <a:bodyPr/>
          <a:lstStyle/>
          <a:p>
            <a:r>
              <a:rPr lang="de-DE" smtClean="0"/>
              <a:t>Bild durch Klicken auf Symbol hinzufügen</a:t>
            </a:r>
            <a:endParaRPr lang="en-GB" dirty="0"/>
          </a:p>
        </p:txBody>
      </p:sp>
      <p:sp>
        <p:nvSpPr>
          <p:cNvPr id="8"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9"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512806528"/>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2" name="Textplatzhalter 2"/>
          <p:cNvSpPr>
            <a:spLocks noGrp="1"/>
          </p:cNvSpPr>
          <p:nvPr>
            <p:ph type="body" idx="13"/>
          </p:nvPr>
        </p:nvSpPr>
        <p:spPr>
          <a:xfrm>
            <a:off x="781645"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3" name="Textplatzhalter 2"/>
          <p:cNvSpPr>
            <a:spLocks noGrp="1"/>
          </p:cNvSpPr>
          <p:nvPr>
            <p:ph type="body" idx="17"/>
          </p:nvPr>
        </p:nvSpPr>
        <p:spPr>
          <a:xfrm>
            <a:off x="5237812"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7" name="Inhaltsplatzhalter 6"/>
          <p:cNvSpPr>
            <a:spLocks noGrp="1"/>
          </p:cNvSpPr>
          <p:nvPr>
            <p:ph sz="quarter" idx="20"/>
          </p:nvPr>
        </p:nvSpPr>
        <p:spPr>
          <a:xfrm>
            <a:off x="786289" y="2170574"/>
            <a:ext cx="4241250" cy="3779376"/>
          </a:xfrm>
        </p:spPr>
        <p:txBody>
          <a:bodyPr rIns="0"/>
          <a:lstStyle>
            <a:lvl5pPr>
              <a:defRPr/>
            </a:lvl5pPr>
            <a:lvl6pPr marL="536575" indent="0">
              <a:buNone/>
              <a:defRPr/>
            </a:lvl6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smtClean="0"/>
          </a:p>
        </p:txBody>
      </p:sp>
      <p:sp>
        <p:nvSpPr>
          <p:cNvPr id="18" name="Inhaltsplatzhalter 6"/>
          <p:cNvSpPr>
            <a:spLocks noGrp="1"/>
          </p:cNvSpPr>
          <p:nvPr>
            <p:ph sz="quarter" idx="21"/>
          </p:nvPr>
        </p:nvSpPr>
        <p:spPr>
          <a:xfrm>
            <a:off x="5237812" y="2170574"/>
            <a:ext cx="4241250" cy="3779376"/>
          </a:xfrm>
        </p:spPr>
        <p:txBody>
          <a:bodyPr rIns="0"/>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10"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309195109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wo pictur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0" name="Bildplatzhalter 7"/>
          <p:cNvSpPr>
            <a:spLocks noGrp="1"/>
          </p:cNvSpPr>
          <p:nvPr>
            <p:ph type="pic" sz="quarter" idx="15"/>
          </p:nvPr>
        </p:nvSpPr>
        <p:spPr>
          <a:xfrm>
            <a:off x="5216301" y="2170669"/>
            <a:ext cx="4270500" cy="3772547"/>
          </a:xfrm>
        </p:spPr>
        <p:txBody>
          <a:bodyPr/>
          <a:lstStyle/>
          <a:p>
            <a:r>
              <a:rPr lang="de-DE" smtClean="0"/>
              <a:t>Bild durch Klicken auf Symbol hinzufügen</a:t>
            </a:r>
            <a:endParaRPr lang="en-GB" dirty="0"/>
          </a:p>
        </p:txBody>
      </p:sp>
      <p:sp>
        <p:nvSpPr>
          <p:cNvPr id="11" name="Bildplatzhalter 7"/>
          <p:cNvSpPr>
            <a:spLocks noGrp="1"/>
          </p:cNvSpPr>
          <p:nvPr>
            <p:ph type="pic" sz="quarter" idx="16"/>
          </p:nvPr>
        </p:nvSpPr>
        <p:spPr>
          <a:xfrm>
            <a:off x="786289" y="2170669"/>
            <a:ext cx="4270500" cy="3772547"/>
          </a:xfrm>
        </p:spPr>
        <p:txBody>
          <a:bodyPr/>
          <a:lstStyle/>
          <a:p>
            <a:r>
              <a:rPr lang="de-DE" smtClean="0"/>
              <a:t>Bild durch Klicken auf Symbol hinzufügen</a:t>
            </a:r>
            <a:endParaRPr lang="en-GB" dirty="0"/>
          </a:p>
        </p:txBody>
      </p:sp>
      <p:sp>
        <p:nvSpPr>
          <p:cNvPr id="14" name="Textplatzhalter 2"/>
          <p:cNvSpPr>
            <a:spLocks noGrp="1"/>
          </p:cNvSpPr>
          <p:nvPr>
            <p:ph type="body" idx="18"/>
          </p:nvPr>
        </p:nvSpPr>
        <p:spPr>
          <a:xfrm>
            <a:off x="3766517" y="5967802"/>
            <a:ext cx="1290788" cy="180000"/>
          </a:xfrm>
        </p:spPr>
        <p:txBody>
          <a:bodyPr rIns="0" anchor="t"/>
          <a:lstStyle>
            <a:lvl1pPr marL="0" indent="0" algn="r">
              <a:lnSpc>
                <a:spcPct val="100000"/>
              </a:lnSpc>
              <a:spcBef>
                <a:spcPts val="0"/>
              </a:spcBef>
              <a:spcAft>
                <a:spcPts val="0"/>
              </a:spcAft>
              <a:buNone/>
              <a:defRPr sz="1200" b="0" cap="none" baseline="0">
                <a:solidFill>
                  <a:schemeClr val="bg1">
                    <a:lumMod val="50000"/>
                  </a:schemeClr>
                </a:solidFill>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5" name="Textplatzhalter 2"/>
          <p:cNvSpPr>
            <a:spLocks noGrp="1"/>
          </p:cNvSpPr>
          <p:nvPr>
            <p:ph type="body" idx="19"/>
          </p:nvPr>
        </p:nvSpPr>
        <p:spPr>
          <a:xfrm>
            <a:off x="8196013" y="5967802"/>
            <a:ext cx="1290788" cy="180000"/>
          </a:xfrm>
        </p:spPr>
        <p:txBody>
          <a:bodyPr rIns="0" anchor="t"/>
          <a:lstStyle>
            <a:lvl1pPr marL="0" indent="0" algn="r">
              <a:lnSpc>
                <a:spcPct val="100000"/>
              </a:lnSpc>
              <a:spcBef>
                <a:spcPts val="0"/>
              </a:spcBef>
              <a:spcAft>
                <a:spcPts val="0"/>
              </a:spcAft>
              <a:buNone/>
              <a:defRPr sz="1200" b="0" cap="none" baseline="0">
                <a:solidFill>
                  <a:schemeClr val="bg1">
                    <a:lumMod val="50000"/>
                  </a:schemeClr>
                </a:solidFill>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6" name="Textplatzhalter 2"/>
          <p:cNvSpPr>
            <a:spLocks noGrp="1"/>
          </p:cNvSpPr>
          <p:nvPr>
            <p:ph type="body" idx="13"/>
          </p:nvPr>
        </p:nvSpPr>
        <p:spPr>
          <a:xfrm>
            <a:off x="781645"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7" name="Textplatzhalter 2"/>
          <p:cNvSpPr>
            <a:spLocks noGrp="1"/>
          </p:cNvSpPr>
          <p:nvPr>
            <p:ph type="body" idx="17"/>
          </p:nvPr>
        </p:nvSpPr>
        <p:spPr>
          <a:xfrm>
            <a:off x="5237812"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2"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40010068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four cov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9"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0" name="Bildplatzhalter 7"/>
          <p:cNvSpPr>
            <a:spLocks noGrp="1"/>
          </p:cNvSpPr>
          <p:nvPr>
            <p:ph type="pic" sz="quarter" idx="16"/>
          </p:nvPr>
        </p:nvSpPr>
        <p:spPr>
          <a:xfrm>
            <a:off x="786289" y="2170430"/>
            <a:ext cx="1989000" cy="3772548"/>
          </a:xfrm>
        </p:spPr>
        <p:txBody>
          <a:bodyPr/>
          <a:lstStyle/>
          <a:p>
            <a:r>
              <a:rPr lang="de-DE" smtClean="0"/>
              <a:t>Bild durch Klicken auf Symbol hinzufügen</a:t>
            </a:r>
            <a:endParaRPr lang="en-GB" dirty="0"/>
          </a:p>
        </p:txBody>
      </p:sp>
      <p:sp>
        <p:nvSpPr>
          <p:cNvPr id="12" name="Bildplatzhalter 7"/>
          <p:cNvSpPr>
            <a:spLocks noGrp="1"/>
          </p:cNvSpPr>
          <p:nvPr>
            <p:ph type="pic" sz="quarter" idx="17"/>
          </p:nvPr>
        </p:nvSpPr>
        <p:spPr>
          <a:xfrm>
            <a:off x="3023460" y="2170430"/>
            <a:ext cx="1989000" cy="3772548"/>
          </a:xfrm>
        </p:spPr>
        <p:txBody>
          <a:bodyPr/>
          <a:lstStyle/>
          <a:p>
            <a:r>
              <a:rPr lang="de-DE" smtClean="0"/>
              <a:t>Bild durch Klicken auf Symbol hinzufügen</a:t>
            </a:r>
            <a:endParaRPr lang="en-GB" dirty="0"/>
          </a:p>
        </p:txBody>
      </p:sp>
      <p:sp>
        <p:nvSpPr>
          <p:cNvPr id="13" name="Bildplatzhalter 7"/>
          <p:cNvSpPr>
            <a:spLocks noGrp="1"/>
          </p:cNvSpPr>
          <p:nvPr>
            <p:ph type="pic" sz="quarter" idx="18"/>
          </p:nvPr>
        </p:nvSpPr>
        <p:spPr>
          <a:xfrm>
            <a:off x="5260630" y="2170430"/>
            <a:ext cx="1989000" cy="3772548"/>
          </a:xfrm>
        </p:spPr>
        <p:txBody>
          <a:bodyPr/>
          <a:lstStyle/>
          <a:p>
            <a:r>
              <a:rPr lang="de-DE" smtClean="0"/>
              <a:t>Bild durch Klicken auf Symbol hinzufügen</a:t>
            </a:r>
            <a:endParaRPr lang="en-GB" dirty="0"/>
          </a:p>
        </p:txBody>
      </p:sp>
      <p:sp>
        <p:nvSpPr>
          <p:cNvPr id="14" name="Bildplatzhalter 7"/>
          <p:cNvSpPr>
            <a:spLocks noGrp="1"/>
          </p:cNvSpPr>
          <p:nvPr>
            <p:ph type="pic" sz="quarter" idx="19"/>
          </p:nvPr>
        </p:nvSpPr>
        <p:spPr>
          <a:xfrm>
            <a:off x="7497801" y="2170430"/>
            <a:ext cx="1989000" cy="3772548"/>
          </a:xfrm>
        </p:spPr>
        <p:txBody>
          <a:bodyPr/>
          <a:lstStyle/>
          <a:p>
            <a:r>
              <a:rPr lang="de-DE" smtClean="0"/>
              <a:t>Bild durch Klicken auf Symbol hinzufügen</a:t>
            </a:r>
            <a:endParaRPr lang="en-GB" dirty="0"/>
          </a:p>
        </p:txBody>
      </p:sp>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140779451"/>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787063" y="1497649"/>
            <a:ext cx="8695857" cy="497205"/>
          </a:xfrm>
          <a:prstGeom prst="rect">
            <a:avLst/>
          </a:prstGeom>
        </p:spPr>
        <p:txBody>
          <a:bodyPr vert="horz" lIns="0" tIns="0" rIns="144000" bIns="0" rtlCol="0" anchor="t" anchorCtr="0">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787063" y="2169106"/>
            <a:ext cx="8697417" cy="3780845"/>
          </a:xfrm>
          <a:prstGeom prst="rect">
            <a:avLst/>
          </a:prstGeom>
        </p:spPr>
        <p:txBody>
          <a:bodyPr vert="horz" lIns="0" tIns="0" rIns="0" bIns="0" rtlCol="0" anchor="t" anchorCtr="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4"/>
            <a:r>
              <a:rPr lang="de-DE" dirty="0" smtClean="0"/>
              <a:t>Sechste Ebene</a:t>
            </a:r>
          </a:p>
          <a:p>
            <a:pPr lvl="5"/>
            <a:r>
              <a:rPr lang="de-DE" dirty="0" smtClean="0"/>
              <a:t>Siebte Ebene</a:t>
            </a:r>
          </a:p>
          <a:p>
            <a:pPr lvl="6"/>
            <a:r>
              <a:rPr lang="de-DE" dirty="0" smtClean="0"/>
              <a:t>Achte Ebene</a:t>
            </a:r>
          </a:p>
          <a:p>
            <a:pPr lvl="7"/>
            <a:r>
              <a:rPr lang="de-DE" dirty="0" smtClean="0"/>
              <a:t>Neunte Ebene</a:t>
            </a:r>
          </a:p>
          <a:p>
            <a:pPr lvl="8"/>
            <a:r>
              <a:rPr lang="de-DE" sz="1200" dirty="0" smtClean="0"/>
              <a:t>Zehnte Ebene</a:t>
            </a:r>
            <a:endParaRPr lang="de-DE" dirty="0" smtClean="0"/>
          </a:p>
        </p:txBody>
      </p:sp>
      <p:sp>
        <p:nvSpPr>
          <p:cNvPr id="6" name="Foliennummernplatzhalter 5"/>
          <p:cNvSpPr>
            <a:spLocks noGrp="1"/>
          </p:cNvSpPr>
          <p:nvPr>
            <p:ph type="sldNum" sz="quarter" idx="4"/>
          </p:nvPr>
        </p:nvSpPr>
        <p:spPr>
          <a:xfrm>
            <a:off x="9479062" y="6549516"/>
            <a:ext cx="360074" cy="180000"/>
          </a:xfrm>
          <a:prstGeom prst="rect">
            <a:avLst/>
          </a:prstGeom>
        </p:spPr>
        <p:txBody>
          <a:bodyPr vert="horz" lIns="0" tIns="0" rIns="0" bIns="0" rtlCol="0" anchor="t" anchorCtr="0"/>
          <a:lstStyle>
            <a:lvl1pPr algn="l">
              <a:defRPr sz="1000" b="0">
                <a:solidFill>
                  <a:schemeClr val="tx1"/>
                </a:solidFill>
                <a:latin typeface="Times New Roman" panose="02020603050405020304" pitchFamily="18" charset="0"/>
                <a:cs typeface="Times New Roman" panose="02020603050405020304" pitchFamily="18" charset="0"/>
              </a:defRPr>
            </a:lvl1pPr>
          </a:lstStyle>
          <a:p>
            <a:fld id="{B03C7EDE-C1C1-4A17-8A67-66AA4FFFB732}" type="slidenum">
              <a:rPr lang="de-DE" smtClean="0"/>
              <a:pPr/>
              <a:t>‹Nr.›</a:t>
            </a:fld>
            <a:endParaRPr lang="de-DE" dirty="0"/>
          </a:p>
        </p:txBody>
      </p:sp>
      <p:pic>
        <p:nvPicPr>
          <p:cNvPr id="12" name="Grafik 11"/>
          <p:cNvPicPr>
            <a:picLocks noChangeAspect="1"/>
          </p:cNvPicPr>
          <p:nvPr/>
        </p:nvPicPr>
        <p:blipFill>
          <a:blip r:embed="rId15"/>
          <a:stretch>
            <a:fillRect/>
          </a:stretch>
        </p:blipFill>
        <p:spPr>
          <a:xfrm>
            <a:off x="781645" y="6456235"/>
            <a:ext cx="0" cy="0"/>
          </a:xfrm>
          <a:prstGeom prst="rect">
            <a:avLst/>
          </a:prstGeom>
        </p:spPr>
      </p:pic>
      <p:pic>
        <p:nvPicPr>
          <p:cNvPr id="15" name="Grafik 14"/>
          <p:cNvPicPr>
            <a:picLocks noChangeAspect="1"/>
          </p:cNvPicPr>
          <p:nvPr/>
        </p:nvPicPr>
        <p:blipFill>
          <a:blip r:embed="rId15" cstate="print"/>
          <a:stretch>
            <a:fillRect/>
          </a:stretch>
        </p:blipFill>
        <p:spPr>
          <a:xfrm>
            <a:off x="781645" y="6456236"/>
            <a:ext cx="557578" cy="52007"/>
          </a:xfrm>
          <a:prstGeom prst="rect">
            <a:avLst/>
          </a:prstGeom>
        </p:spPr>
      </p:pic>
      <p:pic>
        <p:nvPicPr>
          <p:cNvPr id="18" name="Grafik 17" descr="rz_dg-oldenbourg.eps"/>
          <p:cNvPicPr>
            <a:picLocks noChangeAspect="1"/>
          </p:cNvPicPr>
          <p:nvPr userDrawn="1"/>
        </p:nvPicPr>
        <p:blipFill>
          <a:blip r:embed="rId16" cstate="print"/>
          <a:stretch>
            <a:fillRect/>
          </a:stretch>
        </p:blipFill>
        <p:spPr>
          <a:xfrm>
            <a:off x="450895" y="-10048"/>
            <a:ext cx="1285875" cy="657225"/>
          </a:xfrm>
          <a:prstGeom prst="rect">
            <a:avLst/>
          </a:prstGeom>
        </p:spPr>
      </p:pic>
      <p:sp>
        <p:nvSpPr>
          <p:cNvPr id="10" name="Datumsplatzhalter 8"/>
          <p:cNvSpPr>
            <a:spLocks noGrp="1"/>
          </p:cNvSpPr>
          <p:nvPr userDrawn="1">
            <p:ph type="dt" sz="half" idx="2"/>
          </p:nvPr>
        </p:nvSpPr>
        <p:spPr>
          <a:xfrm>
            <a:off x="781645" y="6567803"/>
            <a:ext cx="8595268" cy="186679"/>
          </a:xfrm>
          <a:prstGeom prst="rect">
            <a:avLst/>
          </a:prstGeom>
        </p:spPr>
        <p:txBody>
          <a:bodyPr lIns="0" tIns="0" b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974773858"/>
      </p:ext>
    </p:extLst>
  </p:cSld>
  <p:clrMap bg1="lt1" tx1="dk1" bg2="lt2" tx2="dk2" accent1="accent1" accent2="accent2" accent3="accent3" accent4="accent4" accent5="accent5" accent6="accent6" hlink="hlink" folHlink="folHlink"/>
  <p:sldLayoutIdLst>
    <p:sldLayoutId id="2147483694" r:id="rId1"/>
    <p:sldLayoutId id="2147483728" r:id="rId2"/>
    <p:sldLayoutId id="2147483730" r:id="rId3"/>
    <p:sldLayoutId id="2147483695" r:id="rId4"/>
    <p:sldLayoutId id="2147483696" r:id="rId5"/>
    <p:sldLayoutId id="2147483701" r:id="rId6"/>
    <p:sldLayoutId id="2147483698" r:id="rId7"/>
    <p:sldLayoutId id="2147483677" r:id="rId8"/>
    <p:sldLayoutId id="2147483729" r:id="rId9"/>
    <p:sldLayoutId id="2147483703" r:id="rId10"/>
    <p:sldLayoutId id="2147483709" r:id="rId11"/>
    <p:sldLayoutId id="2147483699" r:id="rId12"/>
    <p:sldLayoutId id="2147483700" r:id="rId13"/>
  </p:sldLayoutIdLst>
  <p:timing>
    <p:tnLst>
      <p:par>
        <p:cTn id="1" dur="indefinite" restart="never" nodeType="tmRoot"/>
      </p:par>
    </p:tnLst>
  </p:timing>
  <p:hf hdr="0"/>
  <p:txStyles>
    <p:titleStyle>
      <a:lvl1pPr algn="l" defTabSz="914400" rtl="0" eaLnBrk="1" latinLnBrk="0" hangingPunct="1">
        <a:lnSpc>
          <a:spcPct val="100000"/>
        </a:lnSpc>
        <a:spcBef>
          <a:spcPct val="0"/>
        </a:spcBef>
        <a:buNone/>
        <a:defRPr sz="1800" b="1" kern="1200" cap="all" baseline="0">
          <a:solidFill>
            <a:schemeClr val="tx1"/>
          </a:solidFill>
          <a:latin typeface="+mj-lt"/>
          <a:ea typeface="+mj-ea"/>
          <a:cs typeface="Arial" panose="020B0604020202020204" pitchFamily="34" charset="0"/>
        </a:defRPr>
      </a:lvl1pPr>
    </p:titleStyle>
    <p:bodyStyle>
      <a:lvl1pPr marL="0" indent="0" algn="l" defTabSz="914400" rtl="0" eaLnBrk="1" latinLnBrk="0" hangingPunct="1">
        <a:lnSpc>
          <a:spcPct val="100000"/>
        </a:lnSpc>
        <a:spcBef>
          <a:spcPts val="1400"/>
        </a:spcBef>
        <a:spcAft>
          <a:spcPts val="800"/>
        </a:spcAft>
        <a:buFont typeface="Arial" panose="020B0604020202020204" pitchFamily="34" charset="0"/>
        <a:buNone/>
        <a:defRPr sz="1400" b="1" i="0" kern="1200" cap="all" spc="50" baseline="0">
          <a:solidFill>
            <a:schemeClr val="tx1"/>
          </a:solidFill>
          <a:latin typeface="+mj-lt"/>
          <a:ea typeface="+mn-ea"/>
          <a:cs typeface="+mn-cs"/>
        </a:defRPr>
      </a:lvl1pPr>
      <a:lvl2pPr marL="0" indent="0" algn="l" defTabSz="914400" rtl="0" eaLnBrk="1" latinLnBrk="0" hangingPunct="1">
        <a:lnSpc>
          <a:spcPct val="100000"/>
        </a:lnSpc>
        <a:spcBef>
          <a:spcPts val="800"/>
        </a:spcBef>
        <a:spcAft>
          <a:spcPts val="800"/>
        </a:spcAft>
        <a:buSzPct val="70000"/>
        <a:buFont typeface="Wingdings 3" panose="05040102010807070707" pitchFamily="18" charset="2"/>
        <a:buNone/>
        <a:defRPr sz="1200" kern="1200">
          <a:solidFill>
            <a:schemeClr val="tx1"/>
          </a:solidFill>
          <a:latin typeface="+mn-lt"/>
          <a:ea typeface="+mn-ea"/>
          <a:cs typeface="+mn-cs"/>
        </a:defRPr>
      </a:lvl2pPr>
      <a:lvl3pPr marL="179388" indent="-179388"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3pPr>
      <a:lvl4pPr marL="36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b="0" i="0" kern="1200" baseline="0">
          <a:solidFill>
            <a:schemeClr val="tx1"/>
          </a:solidFill>
          <a:latin typeface="+mn-lt"/>
          <a:ea typeface="+mn-ea"/>
          <a:cs typeface="Arial" panose="020B0604020202020204" pitchFamily="34" charset="0"/>
        </a:defRPr>
      </a:lvl4pPr>
      <a:lvl5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Arial" panose="020B0604020202020204" pitchFamily="34" charset="0"/>
        </a:defRPr>
      </a:lvl5pPr>
      <a:lvl6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b="0" kern="1200" baseline="0">
          <a:solidFill>
            <a:schemeClr val="tx1"/>
          </a:solidFill>
          <a:latin typeface="+mn-lt"/>
          <a:ea typeface="+mn-ea"/>
          <a:cs typeface="+mn-cs"/>
        </a:defRPr>
      </a:lvl6pPr>
      <a:lvl7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7pPr>
      <a:lvl8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8pPr>
      <a:lvl9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baseline="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pos="7355" userDrawn="1">
          <p15:clr>
            <a:srgbClr val="F26B43"/>
          </p15:clr>
        </p15:guide>
        <p15:guide id="1" orient="horz" pos="981" userDrawn="1">
          <p15:clr>
            <a:srgbClr val="F26B43"/>
          </p15:clr>
        </p15:guide>
        <p15:guide id="2" orient="horz" pos="1253" userDrawn="1">
          <p15:clr>
            <a:srgbClr val="F26B43"/>
          </p15:clr>
        </p15:guide>
        <p15:guide id="3" orient="horz" pos="1366" userDrawn="1">
          <p15:clr>
            <a:srgbClr val="F26B43"/>
          </p15:clr>
        </p15:guide>
        <p15:guide id="5" orient="horz" pos="4156" userDrawn="1">
          <p15:clr>
            <a:srgbClr val="F26B43"/>
          </p15:clr>
        </p15:guide>
        <p15:guide id="6" orient="horz" pos="3906" userDrawn="1">
          <p15:clr>
            <a:srgbClr val="F26B43"/>
          </p15:clr>
        </p15:guide>
        <p15:guide id="7" orient="horz" pos="3748" userDrawn="1">
          <p15:clr>
            <a:srgbClr val="F26B43"/>
          </p15:clr>
        </p15:guide>
        <p15:guide id="8" pos="60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ea typeface="ＭＳ Ｐゴシック" charset="-128"/>
              </a:rPr>
              <a:t>31. Kapitel </a:t>
            </a:r>
            <a:endParaRPr lang="de-DE" dirty="0"/>
          </a:p>
        </p:txBody>
      </p:sp>
      <p:sp>
        <p:nvSpPr>
          <p:cNvPr id="3" name="Inhaltsplatzhalter 2"/>
          <p:cNvSpPr>
            <a:spLocks noGrp="1"/>
          </p:cNvSpPr>
          <p:nvPr>
            <p:ph idx="1"/>
          </p:nvPr>
        </p:nvSpPr>
        <p:spPr/>
        <p:txBody>
          <a:bodyPr/>
          <a:lstStyle/>
          <a:p>
            <a:r>
              <a:rPr lang="de-DE" altLang="de-DE" dirty="0">
                <a:ea typeface="ＭＳ Ｐゴシック" charset="-128"/>
              </a:rPr>
              <a:t>Verhaltensökonomie </a:t>
            </a:r>
          </a:p>
          <a:p>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082513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Verlorene kosten </a:t>
            </a:r>
            <a:endParaRPr lang="de-DE" dirty="0"/>
          </a:p>
        </p:txBody>
      </p:sp>
      <p:sp>
        <p:nvSpPr>
          <p:cNvPr id="3" name="Inhaltsplatzhalter 2"/>
          <p:cNvSpPr>
            <a:spLocks noGrp="1"/>
          </p:cNvSpPr>
          <p:nvPr>
            <p:ph idx="1"/>
          </p:nvPr>
        </p:nvSpPr>
        <p:spPr/>
        <p:txBody>
          <a:bodyPr/>
          <a:lstStyle/>
          <a:p>
            <a:r>
              <a:rPr lang="de-DE" sz="1600" b="0" dirty="0" smtClean="0">
                <a:latin typeface="Arial" panose="020B0604020202020204" pitchFamily="34" charset="0"/>
                <a:cs typeface="Arial" panose="020B0604020202020204" pitchFamily="34" charset="0"/>
              </a:rPr>
              <a:t>Nach </a:t>
            </a:r>
            <a:r>
              <a:rPr lang="de-DE" sz="1600" b="0" dirty="0" smtClean="0">
                <a:latin typeface="Arial" panose="020B0604020202020204" pitchFamily="34" charset="0"/>
                <a:cs typeface="Arial" panose="020B0604020202020204" pitchFamily="34" charset="0"/>
              </a:rPr>
              <a:t>dem modell der rationalen entscheidungen wirken sich verlorene kosten, wie z. b. der ursprüngliche kaufpreis eines hauses, nicht auf den preis aus, den man beim verkauf dieses hauses erzielen will.</a:t>
            </a:r>
          </a:p>
          <a:p>
            <a:r>
              <a:rPr lang="de-DE" sz="1600" b="0" dirty="0" smtClean="0">
                <a:latin typeface="Arial" panose="020B0604020202020204" pitchFamily="34" charset="0"/>
                <a:cs typeface="Arial" panose="020B0604020202020204" pitchFamily="34" charset="0"/>
              </a:rPr>
              <a:t>Wir beobachten jedoch, dass solch ein hausbesitzer den seinerzeitigen kaufpreis plus den seither getätigten investitionen in das haus durch den verkauf erlösen möchte. </a:t>
            </a:r>
          </a:p>
          <a:p>
            <a:r>
              <a:rPr lang="de-DE" sz="1600" b="0" dirty="0" smtClean="0">
                <a:latin typeface="Arial" panose="020B0604020202020204" pitchFamily="34" charset="0"/>
                <a:cs typeface="Arial" panose="020B0604020202020204" pitchFamily="34" charset="0"/>
              </a:rPr>
              <a:t>Den käufern ist das eher gleichgültig, die derzeitige marktsituation (angebot und nachfrage) bestimmt den preis</a:t>
            </a:r>
            <a:r>
              <a:rPr lang="de-DE" b="0" dirty="0" smtClean="0"/>
              <a:t>.</a:t>
            </a:r>
            <a:endParaRPr lang="de-DE" b="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10</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19636838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96891" y="755527"/>
            <a:ext cx="7496535" cy="331151"/>
          </a:xfrm>
        </p:spPr>
        <p:txBody>
          <a:bodyPr/>
          <a:lstStyle/>
          <a:p>
            <a:r>
              <a:rPr lang="de-DE" dirty="0" smtClean="0"/>
              <a:t>diskontieren</a:t>
            </a:r>
            <a:endParaRPr lang="de-DE" dirty="0"/>
          </a:p>
        </p:txBody>
      </p:sp>
      <p:sp>
        <p:nvSpPr>
          <p:cNvPr id="3" name="Inhaltsplatzhalter 2"/>
          <p:cNvSpPr>
            <a:spLocks noGrp="1"/>
          </p:cNvSpPr>
          <p:nvPr>
            <p:ph idx="1"/>
          </p:nvPr>
        </p:nvSpPr>
        <p:spPr>
          <a:xfrm>
            <a:off x="787063" y="1179444"/>
            <a:ext cx="8697417" cy="5181599"/>
          </a:xfrm>
        </p:spPr>
        <p:txBody>
          <a:bodyPr/>
          <a:lstStyle/>
          <a:p>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€1, den man erst z. B</a:t>
            </a: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in einem monat erhält, wird von den meisten personen weniger geschätzt als €1, den man sofort erhält.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Das bedeutet, dass der euro in einem monat auf den derzeitigen monat abdiskontiert wird.</a:t>
            </a:r>
          </a:p>
          <a:p>
            <a:r>
              <a:rPr lang="de-DE" sz="1600" b="0" dirty="0" smtClean="0">
                <a:latin typeface="Arial" panose="020B0604020202020204" pitchFamily="34" charset="0"/>
                <a:cs typeface="Arial" panose="020B0604020202020204" pitchFamily="34" charset="0"/>
              </a:rPr>
              <a:t>Zwei möglichkeiten:</a:t>
            </a:r>
          </a:p>
          <a:p>
            <a:r>
              <a:rPr lang="de-DE" sz="1600" b="0" i="1" u="sng" dirty="0" smtClean="0">
                <a:latin typeface="Arial" panose="020B0604020202020204" pitchFamily="34" charset="0"/>
                <a:cs typeface="Arial" panose="020B0604020202020204" pitchFamily="34" charset="0"/>
              </a:rPr>
              <a:t>Exponentielles diskontieren</a:t>
            </a:r>
            <a:r>
              <a:rPr lang="de-DE" sz="1600" b="0" dirty="0" smtClean="0">
                <a:latin typeface="Arial" panose="020B0604020202020204" pitchFamily="34" charset="0"/>
                <a:cs typeface="Arial" panose="020B0604020202020204" pitchFamily="34" charset="0"/>
              </a:rPr>
              <a:t>: der gegenwartswert von €100, die ich erst im nächsten monat erhalte ist (€100 </a:t>
            </a:r>
            <a:r>
              <a:rPr lang="de-DE" sz="1600" b="0" cap="none" dirty="0" smtClean="0">
                <a:latin typeface="Arial" panose="020B0604020202020204" pitchFamily="34" charset="0"/>
                <a:cs typeface="Arial" panose="020B0604020202020204" pitchFamily="34" charset="0"/>
              </a:rPr>
              <a:t>x</a:t>
            </a:r>
            <a:r>
              <a:rPr lang="de-DE" sz="1600" b="0" dirty="0" smtClean="0">
                <a:latin typeface="Arial" panose="020B0604020202020204" pitchFamily="34" charset="0"/>
                <a:cs typeface="Arial" panose="020B0604020202020204" pitchFamily="34" charset="0"/>
              </a:rPr>
              <a:t> </a:t>
            </a:r>
            <a:r>
              <a:rPr lang="en-US" altLang="de-DE" sz="1600" b="0" dirty="0" smtClean="0">
                <a:latin typeface="Arial" panose="020B0604020202020204" pitchFamily="34" charset="0"/>
                <a:cs typeface="Arial" panose="020B0604020202020204" pitchFamily="34" charset="0"/>
                <a:sym typeface="Symbol" pitchFamily="18" charset="2"/>
              </a:rPr>
              <a:t>) wert, wobei</a:t>
            </a:r>
            <a:r>
              <a:rPr lang="en-US" altLang="de-DE" sz="1600" b="0" kern="0" cap="none" spc="0" dirty="0">
                <a:solidFill>
                  <a:srgbClr val="000000"/>
                </a:solidFill>
                <a:latin typeface="Arial" panose="020B0604020202020204" pitchFamily="34" charset="0"/>
                <a:ea typeface="MS PGothic" pitchFamily="34" charset="-128"/>
                <a:cs typeface="Arial" panose="020B0604020202020204" pitchFamily="34" charset="0"/>
                <a:sym typeface="Symbol" pitchFamily="18" charset="2"/>
              </a:rPr>
              <a:t> </a:t>
            </a:r>
            <a:r>
              <a:rPr lang="en-US" altLang="de-DE" sz="1600" b="0" kern="0" cap="none" spc="0" dirty="0" smtClean="0">
                <a:solidFill>
                  <a:srgbClr val="000000"/>
                </a:solidFill>
                <a:latin typeface="Arial" panose="020B0604020202020204" pitchFamily="34" charset="0"/>
                <a:ea typeface="MS PGothic" pitchFamily="34" charset="-128"/>
                <a:cs typeface="Arial" panose="020B0604020202020204" pitchFamily="34" charset="0"/>
                <a:sym typeface="Symbol" pitchFamily="18" charset="2"/>
              </a:rPr>
              <a:t>0 &lt;   &lt; 1 </a:t>
            </a:r>
            <a:r>
              <a:rPr lang="en-US" altLang="de-DE" sz="1600" b="0" dirty="0" smtClean="0">
                <a:latin typeface="Arial" panose="020B0604020202020204" pitchFamily="34" charset="0"/>
                <a:cs typeface="Arial" panose="020B0604020202020204" pitchFamily="34" charset="0"/>
                <a:sym typeface="Symbol" pitchFamily="18" charset="2"/>
              </a:rPr>
              <a:t>  der zeitdiskontfaktor ist; Dann sind €100, die ich in zwei monaten erhalte,                   (€100 </a:t>
            </a:r>
            <a:r>
              <a:rPr lang="en-US" altLang="de-DE" sz="1600" b="0" cap="none" dirty="0" smtClean="0">
                <a:latin typeface="Arial" panose="020B0604020202020204" pitchFamily="34" charset="0"/>
                <a:cs typeface="Arial" panose="020B0604020202020204" pitchFamily="34" charset="0"/>
                <a:sym typeface="Symbol" pitchFamily="18" charset="2"/>
              </a:rPr>
              <a:t>x</a:t>
            </a:r>
            <a:r>
              <a:rPr lang="en-US" altLang="de-DE" sz="1600" b="0" dirty="0" smtClean="0">
                <a:latin typeface="Arial" panose="020B0604020202020204" pitchFamily="34" charset="0"/>
                <a:cs typeface="Arial" panose="020B0604020202020204" pitchFamily="34" charset="0"/>
                <a:sym typeface="Symbol" pitchFamily="18" charset="2"/>
              </a:rPr>
              <a:t>  = </a:t>
            </a:r>
            <a:r>
              <a:rPr lang="en-US" altLang="de-DE" sz="1600" b="0" dirty="0" smtClean="0">
                <a:solidFill>
                  <a:srgbClr val="000000"/>
                </a:solidFill>
                <a:latin typeface="Arial" panose="020B0604020202020204" pitchFamily="34" charset="0"/>
                <a:cs typeface="Arial" panose="020B0604020202020204" pitchFamily="34" charset="0"/>
                <a:sym typeface="Symbol" pitchFamily="18" charset="2"/>
              </a:rPr>
              <a:t>€100 </a:t>
            </a:r>
            <a:r>
              <a:rPr lang="en-US" altLang="de-DE" sz="1600" b="0" cap="none" dirty="0" smtClean="0">
                <a:solidFill>
                  <a:srgbClr val="000000"/>
                </a:solidFill>
                <a:latin typeface="Arial" panose="020B0604020202020204" pitchFamily="34" charset="0"/>
                <a:cs typeface="Arial" panose="020B0604020202020204" pitchFamily="34" charset="0"/>
                <a:sym typeface="Symbol" pitchFamily="18" charset="2"/>
              </a:rPr>
              <a:t>x</a:t>
            </a:r>
            <a:r>
              <a:rPr lang="en-US" altLang="de-DE" sz="1600" b="0" dirty="0" smtClean="0">
                <a:solidFill>
                  <a:srgbClr val="000000"/>
                </a:solidFill>
                <a:latin typeface="Arial" panose="020B0604020202020204" pitchFamily="34" charset="0"/>
                <a:cs typeface="Arial" panose="020B0604020202020204" pitchFamily="34" charset="0"/>
                <a:sym typeface="Symbol" pitchFamily="18" charset="2"/>
              </a:rPr>
              <a:t> ²) wert usw. </a:t>
            </a:r>
            <a:br>
              <a:rPr lang="en-US" altLang="de-DE" sz="1600" b="0" dirty="0" smtClean="0">
                <a:solidFill>
                  <a:srgbClr val="000000"/>
                </a:solidFill>
                <a:latin typeface="Arial" panose="020B0604020202020204" pitchFamily="34" charset="0"/>
                <a:cs typeface="Arial" panose="020B0604020202020204" pitchFamily="34" charset="0"/>
                <a:sym typeface="Symbol" pitchFamily="18" charset="2"/>
              </a:rPr>
            </a:br>
            <a:r>
              <a:rPr lang="en-US" altLang="de-DE" sz="1600" b="0" dirty="0" smtClean="0">
                <a:solidFill>
                  <a:srgbClr val="000000"/>
                </a:solidFill>
                <a:latin typeface="Arial" panose="020B0604020202020204" pitchFamily="34" charset="0"/>
                <a:cs typeface="Arial" panose="020B0604020202020204" pitchFamily="34" charset="0"/>
                <a:sym typeface="Symbol" pitchFamily="18" charset="2"/>
              </a:rPr>
              <a:t>	Exponentielles diskontieren ist zeit-konsistent.</a:t>
            </a:r>
          </a:p>
          <a:p>
            <a:r>
              <a:rPr lang="de-DE" sz="1600" b="0" i="1" u="sng" dirty="0" smtClean="0">
                <a:latin typeface="Arial" panose="020B0604020202020204" pitchFamily="34" charset="0"/>
                <a:cs typeface="Arial" panose="020B0604020202020204" pitchFamily="34" charset="0"/>
              </a:rPr>
              <a:t>Hyperbolisches diskontieren</a:t>
            </a:r>
            <a:r>
              <a:rPr lang="de-DE" sz="1600" b="0" dirty="0" smtClean="0">
                <a:latin typeface="Arial" panose="020B0604020202020204" pitchFamily="34" charset="0"/>
                <a:cs typeface="Arial" panose="020B0604020202020204" pitchFamily="34" charset="0"/>
              </a:rPr>
              <a:t>: </a:t>
            </a:r>
            <a:r>
              <a:rPr lang="de-DE" sz="1600" b="0" dirty="0">
                <a:solidFill>
                  <a:srgbClr val="000000"/>
                </a:solidFill>
                <a:latin typeface="Arial" panose="020B0604020202020204" pitchFamily="34" charset="0"/>
                <a:cs typeface="Arial" panose="020B0604020202020204" pitchFamily="34" charset="0"/>
              </a:rPr>
              <a:t>der gegenwartswert von </a:t>
            </a:r>
            <a:r>
              <a:rPr lang="de-DE" sz="1600" b="0" dirty="0" smtClean="0">
                <a:solidFill>
                  <a:srgbClr val="000000"/>
                </a:solidFill>
                <a:latin typeface="Arial" panose="020B0604020202020204" pitchFamily="34" charset="0"/>
                <a:cs typeface="Arial" panose="020B0604020202020204" pitchFamily="34" charset="0"/>
              </a:rPr>
              <a:t>€100</a:t>
            </a:r>
            <a:r>
              <a:rPr lang="de-DE" sz="1600" b="0" dirty="0">
                <a:solidFill>
                  <a:srgbClr val="000000"/>
                </a:solidFill>
                <a:latin typeface="Arial" panose="020B0604020202020204" pitchFamily="34" charset="0"/>
                <a:cs typeface="Arial" panose="020B0604020202020204" pitchFamily="34" charset="0"/>
              </a:rPr>
              <a:t>, die ich erst </a:t>
            </a:r>
            <a:r>
              <a:rPr lang="de-DE" sz="1600" b="0" dirty="0" smtClean="0">
                <a:solidFill>
                  <a:srgbClr val="000000"/>
                </a:solidFill>
                <a:latin typeface="Arial" panose="020B0604020202020204" pitchFamily="34" charset="0"/>
                <a:cs typeface="Arial" panose="020B0604020202020204" pitchFamily="34" charset="0"/>
              </a:rPr>
              <a:t>in </a:t>
            </a:r>
            <a:r>
              <a:rPr lang="de-DE" sz="1600" b="0" cap="none" dirty="0" smtClean="0">
                <a:solidFill>
                  <a:srgbClr val="000000"/>
                </a:solidFill>
                <a:latin typeface="Arial" panose="020B0604020202020204" pitchFamily="34" charset="0"/>
                <a:cs typeface="Arial" panose="020B0604020202020204" pitchFamily="34" charset="0"/>
              </a:rPr>
              <a:t>n</a:t>
            </a:r>
            <a:r>
              <a:rPr lang="de-DE" sz="1600" b="0" dirty="0" smtClean="0">
                <a:solidFill>
                  <a:srgbClr val="000000"/>
                </a:solidFill>
                <a:latin typeface="Arial" panose="020B0604020202020204" pitchFamily="34" charset="0"/>
                <a:cs typeface="Arial" panose="020B0604020202020204" pitchFamily="34" charset="0"/>
              </a:rPr>
              <a:t> monaten bekomme, ist €100/(1 + </a:t>
            </a:r>
            <a:r>
              <a:rPr lang="de-DE" sz="1600" b="0" cap="none" dirty="0" err="1" smtClean="0">
                <a:solidFill>
                  <a:srgbClr val="000000"/>
                </a:solidFill>
                <a:latin typeface="Arial" panose="020B0604020202020204" pitchFamily="34" charset="0"/>
                <a:cs typeface="Arial" panose="020B0604020202020204" pitchFamily="34" charset="0"/>
              </a:rPr>
              <a:t>kn</a:t>
            </a:r>
            <a:r>
              <a:rPr lang="de-DE" sz="1600" b="0" cap="none" dirty="0" smtClean="0">
                <a:solidFill>
                  <a:srgbClr val="000000"/>
                </a:solidFill>
                <a:latin typeface="Arial" panose="020B0604020202020204" pitchFamily="34" charset="0"/>
                <a:cs typeface="Arial" panose="020B0604020202020204" pitchFamily="34" charset="0"/>
              </a:rPr>
              <a:t>), MIT k &gt; 0.</a:t>
            </a:r>
            <a:br>
              <a:rPr lang="de-DE" sz="1600" b="0" cap="none" dirty="0" smtClean="0">
                <a:solidFill>
                  <a:srgbClr val="000000"/>
                </a:solidFill>
                <a:latin typeface="Arial" panose="020B0604020202020204" pitchFamily="34" charset="0"/>
                <a:cs typeface="Arial" panose="020B0604020202020204" pitchFamily="34" charset="0"/>
              </a:rPr>
            </a:br>
            <a:r>
              <a:rPr lang="de-DE" sz="1600" b="0" cap="none" dirty="0" smtClean="0">
                <a:solidFill>
                  <a:srgbClr val="000000"/>
                </a:solidFill>
                <a:latin typeface="Arial" panose="020B0604020202020204" pitchFamily="34" charset="0"/>
                <a:cs typeface="Arial" panose="020B0604020202020204" pitchFamily="34" charset="0"/>
              </a:rPr>
              <a:t>	HYPERBOLISCHES DISKONTIEREN IST ZEIT-INKONSISTENT.  </a:t>
            </a:r>
          </a:p>
          <a:p>
            <a:r>
              <a:rPr lang="de-DE" sz="1600" b="0" cap="none" dirty="0" smtClean="0">
                <a:latin typeface="Arial" panose="020B0604020202020204" pitchFamily="34" charset="0"/>
                <a:cs typeface="Arial" panose="020B0604020202020204" pitchFamily="34" charset="0"/>
              </a:rPr>
              <a:t>HYPERBOLISCHES DISKONTIEREN STIMMT JEDOCH MIT DEN DATEN BESSER ÜBEREIN.</a:t>
            </a:r>
          </a:p>
          <a:p>
            <a:endParaRPr lang="de-DE" b="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11</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3659647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1645" y="612390"/>
            <a:ext cx="8052137" cy="357655"/>
          </a:xfrm>
        </p:spPr>
        <p:txBody>
          <a:bodyPr/>
          <a:lstStyle/>
          <a:p>
            <a:r>
              <a:rPr lang="de-DE" dirty="0" smtClean="0"/>
              <a:t>GESELLSCHAFTLICHE NORMEN</a:t>
            </a:r>
            <a:endParaRPr lang="de-DE" dirty="0"/>
          </a:p>
        </p:txBody>
      </p:sp>
      <p:sp>
        <p:nvSpPr>
          <p:cNvPr id="3" name="Inhaltsplatzhalter 2"/>
          <p:cNvSpPr>
            <a:spLocks noGrp="1"/>
          </p:cNvSpPr>
          <p:nvPr>
            <p:ph idx="1"/>
          </p:nvPr>
        </p:nvSpPr>
        <p:spPr>
          <a:xfrm>
            <a:off x="787063" y="1126434"/>
            <a:ext cx="8697417" cy="5128591"/>
          </a:xfrm>
        </p:spPr>
        <p:txBody>
          <a:bodyPr/>
          <a:lstStyle/>
          <a:p>
            <a:r>
              <a:rPr lang="de-DE" sz="1600" b="0" dirty="0" smtClean="0">
                <a:latin typeface="Arial" panose="020B0604020202020204" pitchFamily="34" charset="0"/>
                <a:cs typeface="Arial" panose="020B0604020202020204" pitchFamily="34" charset="0"/>
              </a:rPr>
              <a:t>SPIELER A KANN ÜBER DIE Aufteilung €1 entscheiden. </a:t>
            </a:r>
          </a:p>
          <a:p>
            <a:r>
              <a:rPr lang="de-DE" sz="1600" b="0" dirty="0" smtClean="0">
                <a:latin typeface="Arial" panose="020B0604020202020204" pitchFamily="34" charset="0"/>
                <a:cs typeface="Arial" panose="020B0604020202020204" pitchFamily="34" charset="0"/>
              </a:rPr>
              <a:t>Wenn spieler b diese aufteilung akzeptiert, dann erhält jeder seinen anteil entsprechend dem vorschlag. </a:t>
            </a:r>
          </a:p>
          <a:p>
            <a:r>
              <a:rPr lang="de-DE" sz="1600" b="0" dirty="0" smtClean="0">
                <a:latin typeface="Arial" panose="020B0604020202020204" pitchFamily="34" charset="0"/>
                <a:cs typeface="Arial" panose="020B0604020202020204" pitchFamily="34" charset="0"/>
              </a:rPr>
              <a:t>Nimmt spieler b den vorschlag nicht an, gehen beide leer aus. </a:t>
            </a:r>
          </a:p>
          <a:p>
            <a:r>
              <a:rPr lang="de-DE" sz="1600" b="0" dirty="0" smtClean="0">
                <a:latin typeface="Arial" panose="020B0604020202020204" pitchFamily="34" charset="0"/>
                <a:cs typeface="Arial" panose="020B0604020202020204" pitchFamily="34" charset="0"/>
              </a:rPr>
              <a:t>Gemäß StrategischeN überlegungen (modell der rationalen entscheidungen) sollte A das minimum, also 1 Cent, anbieten. </a:t>
            </a:r>
          </a:p>
          <a:p>
            <a:r>
              <a:rPr lang="de-DE" sz="1600" b="0" dirty="0" smtClean="0">
                <a:latin typeface="Arial" panose="020B0604020202020204" pitchFamily="34" charset="0"/>
                <a:cs typeface="Arial" panose="020B0604020202020204" pitchFamily="34" charset="0"/>
              </a:rPr>
              <a:t>Empirische untersuchungen zeigen, dass angebote unter 30 Cent meist als unfair abgelehnt werden, angebote über 40 Cent meist angenommen werden. </a:t>
            </a:r>
          </a:p>
          <a:p>
            <a:r>
              <a:rPr lang="de-DE" sz="1600" b="0" dirty="0" smtClean="0">
                <a:latin typeface="Arial" panose="020B0604020202020204" pitchFamily="34" charset="0"/>
                <a:cs typeface="Arial" panose="020B0604020202020204" pitchFamily="34" charset="0"/>
              </a:rPr>
              <a:t>Erklärung: gesellschaftliche normen – fairness – erfordern ein höheres angebot als 1 cent, sicherlich aber auch weniger </a:t>
            </a:r>
            <a:r>
              <a:rPr lang="de-DE" sz="1600" b="0" dirty="0" smtClean="0">
                <a:latin typeface="Arial" panose="020B0604020202020204" pitchFamily="34" charset="0"/>
                <a:cs typeface="Arial" panose="020B0604020202020204" pitchFamily="34" charset="0"/>
              </a:rPr>
              <a:t>als 50 </a:t>
            </a:r>
            <a:r>
              <a:rPr lang="de-DE" sz="1600" b="0" dirty="0" smtClean="0">
                <a:latin typeface="Arial" panose="020B0604020202020204" pitchFamily="34" charset="0"/>
                <a:cs typeface="Arial" panose="020B0604020202020204" pitchFamily="34" charset="0"/>
              </a:rPr>
              <a:t>cent. </a:t>
            </a:r>
          </a:p>
          <a:p>
            <a:r>
              <a:rPr lang="de-DE" sz="1600" b="0" dirty="0" smtClean="0">
                <a:latin typeface="Arial" panose="020B0604020202020204" pitchFamily="34" charset="0"/>
                <a:cs typeface="Arial" panose="020B0604020202020204" pitchFamily="34" charset="0"/>
              </a:rPr>
              <a:t>Verhaltensorientierte ökonomie würde dieses ergebnis vorhersagen.</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12</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4398056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7063" y="1272362"/>
            <a:ext cx="8695857" cy="543186"/>
          </a:xfrm>
        </p:spPr>
        <p:txBody>
          <a:bodyPr/>
          <a:lstStyle/>
          <a:p>
            <a:r>
              <a:rPr lang="de-DE" dirty="0" smtClean="0"/>
              <a:t>Theorie der rationalen entscheidung vs. Verhaltensorientierte ökonomie</a:t>
            </a:r>
            <a:endParaRPr lang="de-DE" dirty="0"/>
          </a:p>
        </p:txBody>
      </p:sp>
      <p:sp>
        <p:nvSpPr>
          <p:cNvPr id="3" name="Inhaltsplatzhalter 2"/>
          <p:cNvSpPr>
            <a:spLocks noGrp="1"/>
          </p:cNvSpPr>
          <p:nvPr>
            <p:ph idx="1"/>
          </p:nvPr>
        </p:nvSpPr>
        <p:spPr/>
        <p:txBody>
          <a:bodyPr/>
          <a:lstStyle/>
          <a:p>
            <a:r>
              <a:rPr lang="de-DE" sz="1600" b="0" dirty="0" smtClean="0">
                <a:latin typeface="Arial" panose="020B0604020202020204" pitchFamily="34" charset="0"/>
                <a:cs typeface="Arial" panose="020B0604020202020204" pitchFamily="34" charset="0"/>
              </a:rPr>
              <a:t>Das </a:t>
            </a:r>
            <a:r>
              <a:rPr lang="de-DE" sz="1600" b="0" dirty="0" smtClean="0">
                <a:latin typeface="Arial" panose="020B0604020202020204" pitchFamily="34" charset="0"/>
                <a:cs typeface="Arial" panose="020B0604020202020204" pitchFamily="34" charset="0"/>
              </a:rPr>
              <a:t>modell der rationalen entscheidung (standardmodell) weist mängel</a:t>
            </a:r>
            <a:r>
              <a:rPr lang="de-DE" sz="1600" b="0" dirty="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auf, d. h. es kann keine adäquate erklärung für bestimmte phänomene beim verhalten von konsumenten (Entscheidungsverhalten) liefern.</a:t>
            </a:r>
          </a:p>
          <a:p>
            <a:r>
              <a:rPr lang="de-DE" sz="1600" b="0" dirty="0" smtClean="0">
                <a:latin typeface="Arial" panose="020B0604020202020204" pitchFamily="34" charset="0"/>
                <a:cs typeface="Arial" panose="020B0604020202020204" pitchFamily="34" charset="0"/>
              </a:rPr>
              <a:t>Verhaltensorientierte ökonomie zeigt lösungsmöglichkeiten für diese schwächen des modells der rationalen entscheidung auf.</a:t>
            </a:r>
          </a:p>
          <a:p>
            <a:r>
              <a:rPr lang="de-DE" sz="1600" b="0" dirty="0" smtClean="0">
                <a:latin typeface="Arial" panose="020B0604020202020204" pitchFamily="34" charset="0"/>
                <a:cs typeface="Arial" panose="020B0604020202020204" pitchFamily="34" charset="0"/>
              </a:rPr>
              <a:t>Für viele phänomene ist das standardmodell durchaus passend, für bestimmte situationen liefert die verhaltensorientierte ökonomie bessere prognosen der zu erwartenden ergebnisse.</a:t>
            </a:r>
          </a:p>
          <a:p>
            <a:r>
              <a:rPr lang="de-DE" sz="1600" b="0" dirty="0" smtClean="0">
                <a:latin typeface="Arial" panose="020B0604020202020204" pitchFamily="34" charset="0"/>
                <a:cs typeface="Arial" panose="020B0604020202020204" pitchFamily="34" charset="0"/>
              </a:rPr>
              <a:t>In diesem sinn kann die verhaltensorientierte ökonomie als eine weiterentwicklung des standardmodells betrachtet werden.</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13</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0435125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Verhaltensorientierte ökonomie – </a:t>
            </a:r>
            <a:r>
              <a:rPr lang="de-DE" dirty="0" err="1" smtClean="0"/>
              <a:t>grundbegriffe</a:t>
            </a:r>
            <a:r>
              <a:rPr lang="de-DE" dirty="0" smtClean="0"/>
              <a:t> </a:t>
            </a:r>
            <a:endParaRPr lang="de-DE" dirty="0"/>
          </a:p>
        </p:txBody>
      </p:sp>
      <p:sp>
        <p:nvSpPr>
          <p:cNvPr id="3" name="Inhaltsplatzhalter 2"/>
          <p:cNvSpPr>
            <a:spLocks noGrp="1"/>
          </p:cNvSpPr>
          <p:nvPr>
            <p:ph idx="1"/>
          </p:nvPr>
        </p:nvSpPr>
        <p:spPr/>
        <p:txBody>
          <a:bodyPr/>
          <a:lstStyle/>
          <a:p>
            <a:r>
              <a:rPr lang="de-DE" sz="1600" b="0" dirty="0" smtClean="0">
                <a:latin typeface="Arial" panose="020B0604020202020204" pitchFamily="34" charset="0"/>
                <a:cs typeface="Arial" panose="020B0604020202020204" pitchFamily="34" charset="0"/>
              </a:rPr>
              <a:t>Verhaltensorientierte </a:t>
            </a:r>
            <a:r>
              <a:rPr lang="de-DE" sz="1600" b="0" dirty="0" smtClean="0">
                <a:latin typeface="Arial" panose="020B0604020202020204" pitchFamily="34" charset="0"/>
                <a:cs typeface="Arial" panose="020B0604020202020204" pitchFamily="34" charset="0"/>
              </a:rPr>
              <a:t>ökonomie widmet sich der analyse von realen konsumentscheidungen. </a:t>
            </a:r>
          </a:p>
          <a:p>
            <a:r>
              <a:rPr lang="de-DE" sz="1600" b="0" dirty="0" smtClean="0">
                <a:latin typeface="Arial" panose="020B0604020202020204" pitchFamily="34" charset="0"/>
                <a:cs typeface="Arial" panose="020B0604020202020204" pitchFamily="34" charset="0"/>
              </a:rPr>
              <a:t>Sie zeigt schwächen des traditionellen modells rationaler entscheidungen auf, indem sie psychologische und soziologische aspekte stärker betont. </a:t>
            </a:r>
          </a:p>
          <a:p>
            <a:r>
              <a:rPr lang="de-DE" sz="1600" b="0" dirty="0" smtClean="0">
                <a:latin typeface="Arial" panose="020B0604020202020204" pitchFamily="34" charset="0"/>
                <a:cs typeface="Arial" panose="020B0604020202020204" pitchFamily="34" charset="0"/>
              </a:rPr>
              <a:t>Sie erlaubt in bestimmten situationen verbesserte prognosen über die ergebnisse von konsumentenverhalten und kommt dabei teilweise zu deutlich anderen resultaten. </a:t>
            </a:r>
          </a:p>
          <a:p>
            <a:r>
              <a:rPr lang="de-DE" sz="1600" b="0" dirty="0" smtClean="0">
                <a:latin typeface="Arial" panose="020B0604020202020204" pitchFamily="34" charset="0"/>
                <a:cs typeface="Arial" panose="020B0604020202020204" pitchFamily="34" charset="0"/>
              </a:rPr>
              <a:t>In diesem sinne kann sie auch als erweiterung des gängigen entscheidungsmodells betrachtet werden. </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2</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15588436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Unterschiedliche gestaltung von entscheidungen (‚</a:t>
            </a:r>
            <a:r>
              <a:rPr lang="de-DE" dirty="0" err="1" smtClean="0"/>
              <a:t>framing</a:t>
            </a:r>
            <a:r>
              <a:rPr lang="de-DE" dirty="0" smtClean="0"/>
              <a:t>‘)</a:t>
            </a:r>
            <a:endParaRPr lang="de-DE" dirty="0"/>
          </a:p>
        </p:txBody>
      </p:sp>
      <p:sp>
        <p:nvSpPr>
          <p:cNvPr id="3" name="Inhaltsplatzhalter 2"/>
          <p:cNvSpPr>
            <a:spLocks noGrp="1"/>
          </p:cNvSpPr>
          <p:nvPr>
            <p:ph idx="1"/>
          </p:nvPr>
        </p:nvSpPr>
        <p:spPr/>
        <p:txBody>
          <a:bodyPr/>
          <a:lstStyle/>
          <a:p>
            <a:r>
              <a:rPr lang="de-DE" sz="1600" b="0" dirty="0" smtClean="0">
                <a:latin typeface="Arial" panose="020B0604020202020204" pitchFamily="34" charset="0"/>
                <a:cs typeface="Arial" panose="020B0604020202020204" pitchFamily="34" charset="0"/>
              </a:rPr>
              <a:t>Der Rahmen einer Wahlmöglichkeit wirkt sich auf die entscheidung aus.</a:t>
            </a:r>
          </a:p>
          <a:p>
            <a:r>
              <a:rPr lang="de-DE" sz="1600" b="0" dirty="0" smtClean="0">
                <a:latin typeface="Arial" panose="020B0604020202020204" pitchFamily="34" charset="0"/>
                <a:cs typeface="Arial" panose="020B0604020202020204" pitchFamily="34" charset="0"/>
              </a:rPr>
              <a:t>Illustration: sind sie bereit, €10 für ein Haarshampoo </a:t>
            </a:r>
            <a:r>
              <a:rPr lang="de-DE" sz="1600" b="0" dirty="0">
                <a:latin typeface="Arial" panose="020B0604020202020204" pitchFamily="34" charset="0"/>
                <a:cs typeface="Arial" panose="020B0604020202020204" pitchFamily="34" charset="0"/>
              </a:rPr>
              <a:t>in einem </a:t>
            </a:r>
            <a:r>
              <a:rPr lang="de-DE" sz="1600" b="0" dirty="0" smtClean="0">
                <a:latin typeface="Arial" panose="020B0604020202020204" pitchFamily="34" charset="0"/>
                <a:cs typeface="Arial" panose="020B0604020202020204" pitchFamily="34" charset="0"/>
              </a:rPr>
              <a:t>noblen frisiersalon zu zahlen. Wenn sie ein ganz ähnliches shampoo um €7 in </a:t>
            </a:r>
            <a:r>
              <a:rPr lang="de-DE" sz="1600" b="0" dirty="0">
                <a:latin typeface="Arial" panose="020B0604020202020204" pitchFamily="34" charset="0"/>
                <a:cs typeface="Arial" panose="020B0604020202020204" pitchFamily="34" charset="0"/>
              </a:rPr>
              <a:t>einem geschäft einer </a:t>
            </a:r>
            <a:r>
              <a:rPr lang="de-DE" sz="1600" b="0" dirty="0" smtClean="0">
                <a:latin typeface="Arial" panose="020B0604020202020204" pitchFamily="34" charset="0"/>
                <a:cs typeface="Arial" panose="020B0604020202020204" pitchFamily="34" charset="0"/>
              </a:rPr>
              <a:t>drogeriemarktkette kaufen können? </a:t>
            </a:r>
            <a:endParaRPr lang="de-DE" sz="1600" b="0" dirty="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Die shampoos sind im wesentlich identisch, wenn man z. B. von der möglicherweise unterschiedlichen verpackung absieht und dem rahmen, in dem sie präsentiert werden. </a:t>
            </a:r>
          </a:p>
          <a:p>
            <a:r>
              <a:rPr lang="de-DE" sz="1600" b="0" dirty="0" smtClean="0">
                <a:latin typeface="Arial" panose="020B0604020202020204" pitchFamily="34" charset="0"/>
                <a:cs typeface="Arial" panose="020B0604020202020204" pitchFamily="34" charset="0"/>
              </a:rPr>
              <a:t>Das modell rationaler entscheidungen prognostiziert den Kauf im drogeriemarkt, viele menschen kaufen jedoch das teurere produkt – was die verhaltensorientierte ökonomie durch das konzept der gestaltung zu erklären versucht.</a:t>
            </a:r>
          </a:p>
          <a:p>
            <a:endParaRPr lang="de-DE" b="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3</a:t>
            </a:fld>
            <a:endParaRPr lang="de-DE" dirty="0"/>
          </a:p>
        </p:txBody>
      </p:sp>
      <p:sp>
        <p:nvSpPr>
          <p:cNvPr id="5" name="Datumsplatzhalter 4"/>
          <p:cNvSpPr>
            <a:spLocks noGrp="1"/>
          </p:cNvSpPr>
          <p:nvPr>
            <p:ph type="dt" sz="half" idx="2"/>
          </p:nvPr>
        </p:nvSpPr>
        <p:spPr/>
        <p:txBody>
          <a:bodyPr/>
          <a:lstStyle/>
          <a:p>
            <a:r>
              <a:rPr lang="de-DE" dirty="0" err="1" smtClean="0"/>
              <a:t>Varian</a:t>
            </a:r>
            <a:r>
              <a:rPr lang="de-DE" dirty="0" smtClean="0"/>
              <a:t>: Grundzüge der Mikroökonomik 9. A. De </a:t>
            </a:r>
            <a:r>
              <a:rPr lang="de-DE" dirty="0" err="1" smtClean="0"/>
              <a:t>Gruyter</a:t>
            </a:r>
            <a:r>
              <a:rPr lang="de-DE" dirty="0" smtClean="0"/>
              <a:t> Oldenbourg 2016. ISBN 978-3-11-044093-5</a:t>
            </a:r>
            <a:endParaRPr lang="de-DE" dirty="0"/>
          </a:p>
        </p:txBody>
      </p:sp>
    </p:spTree>
    <p:extLst>
      <p:ext uri="{BB962C8B-B14F-4D97-AF65-F5344CB8AC3E}">
        <p14:creationId xmlns:p14="http://schemas.microsoft.com/office/powerpoint/2010/main" val="3370108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3610" y="1100084"/>
            <a:ext cx="8695857" cy="344403"/>
          </a:xfrm>
        </p:spPr>
        <p:txBody>
          <a:bodyPr/>
          <a:lstStyle/>
          <a:p>
            <a:r>
              <a:rPr lang="de-DE" dirty="0" smtClean="0"/>
              <a:t>Gestaltungseffekte – das </a:t>
            </a:r>
            <a:r>
              <a:rPr lang="de-DE" dirty="0" err="1" smtClean="0"/>
              <a:t>krankheitsdilemma</a:t>
            </a:r>
            <a:endParaRPr lang="de-DE" dirty="0"/>
          </a:p>
        </p:txBody>
      </p:sp>
      <p:sp>
        <p:nvSpPr>
          <p:cNvPr id="3" name="Inhaltsplatzhalter 2"/>
          <p:cNvSpPr>
            <a:spLocks noGrp="1"/>
          </p:cNvSpPr>
          <p:nvPr>
            <p:ph idx="1"/>
          </p:nvPr>
        </p:nvSpPr>
        <p:spPr/>
        <p:txBody>
          <a:bodyPr/>
          <a:lstStyle/>
          <a:p>
            <a:endParaRPr lang="de-DE" dirty="0" smtClean="0"/>
          </a:p>
          <a:p>
            <a:endParaRPr lang="de-DE" dirty="0"/>
          </a:p>
          <a:p>
            <a:endParaRPr lang="de-DE" dirty="0" smtClean="0"/>
          </a:p>
          <a:p>
            <a:endParaRPr lang="de-DE" dirty="0"/>
          </a:p>
          <a:p>
            <a:endParaRPr lang="de-DE" dirty="0" smtClean="0"/>
          </a:p>
          <a:p>
            <a:r>
              <a:rPr lang="de-DE" dirty="0"/>
              <a:t/>
            </a:r>
            <a:br>
              <a:rPr lang="de-DE" dirty="0"/>
            </a:br>
            <a:r>
              <a:rPr lang="de-DE" sz="1600" b="0" dirty="0" smtClean="0">
                <a:latin typeface="Arial" panose="020B0604020202020204" pitchFamily="34" charset="0"/>
                <a:cs typeface="Arial" panose="020B0604020202020204" pitchFamily="34" charset="0"/>
              </a:rPr>
              <a:t>DIE ERGEBNISSE ALLER 4 HANDLUNGEN SIND IDENTISCH, SIE FÜHREN JEDOCH AUFGRUND DER UNTERSCHIEDLICHEN GESTALTUNG (PRÄSENTATION) ZU GANZ UNTERSCHIEDLICHEN ENTSCHEIDUNGEN (HINSICHTLICH DER PRÄFERENZEN FÜR EINE BESTIMMTE AKTION), SOGAR WENN MAN SIE ÄRZTEN PRÄSENTIERT.</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4</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Rectangle 3"/>
          <p:cNvSpPr txBox="1">
            <a:spLocks noChangeArrowheads="1"/>
          </p:cNvSpPr>
          <p:nvPr/>
        </p:nvSpPr>
        <p:spPr bwMode="auto">
          <a:xfrm>
            <a:off x="828261" y="1911697"/>
            <a:ext cx="4459288" cy="27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1313" indent="-342900" algn="l" rtl="0" eaLnBrk="0" fontAlgn="base" hangingPunct="0">
              <a:spcBef>
                <a:spcPct val="20000"/>
              </a:spcBef>
              <a:spcAft>
                <a:spcPct val="0"/>
              </a:spcAft>
              <a:buClr>
                <a:schemeClr val="tx2"/>
              </a:buClr>
              <a:buSzPct val="75000"/>
              <a:buFont typeface="Monotype Sorts" charset="2"/>
              <a:buChar char="u"/>
              <a:defRPr sz="2800" b="1">
                <a:solidFill>
                  <a:schemeClr val="tx1"/>
                </a:solidFill>
                <a:latin typeface="+mn-lt"/>
                <a:ea typeface="MS PGothic" pitchFamily="34" charset="-128"/>
                <a:cs typeface="ＭＳ Ｐゴシック" charset="0"/>
              </a:defRPr>
            </a:lvl1pPr>
            <a:lvl2pPr marL="741363" indent="-285750" algn="l" rtl="0" eaLnBrk="0" fontAlgn="base" hangingPunct="0">
              <a:spcBef>
                <a:spcPct val="20000"/>
              </a:spcBef>
              <a:spcAft>
                <a:spcPct val="0"/>
              </a:spcAft>
              <a:buClr>
                <a:schemeClr val="tx1"/>
              </a:buClr>
              <a:buChar char="–"/>
              <a:defRPr sz="2400" b="1">
                <a:solidFill>
                  <a:schemeClr val="tx1"/>
                </a:solidFill>
                <a:latin typeface="+mn-lt"/>
                <a:ea typeface="MS PGothic" pitchFamily="34" charset="-128"/>
              </a:defRPr>
            </a:lvl2pPr>
            <a:lvl3pPr marL="1141413" indent="-228600" algn="l" rtl="0" eaLnBrk="0" fontAlgn="base" hangingPunct="0">
              <a:spcBef>
                <a:spcPct val="20000"/>
              </a:spcBef>
              <a:spcAft>
                <a:spcPct val="0"/>
              </a:spcAft>
              <a:buClr>
                <a:schemeClr val="tx2"/>
              </a:buClr>
              <a:buSzPct val="75000"/>
              <a:buFont typeface="Monotype Sorts" charset="2"/>
              <a:buChar char="v"/>
              <a:defRPr sz="2000" b="1">
                <a:solidFill>
                  <a:schemeClr val="tx1"/>
                </a:solidFill>
                <a:latin typeface="+mn-lt"/>
                <a:ea typeface="MS PGothic" pitchFamily="34" charset="-128"/>
              </a:defRPr>
            </a:lvl3pPr>
            <a:lvl4pPr marL="1598613" indent="-228600" algn="l" rtl="0" eaLnBrk="0" fontAlgn="base" hangingPunct="0">
              <a:spcBef>
                <a:spcPct val="20000"/>
              </a:spcBef>
              <a:spcAft>
                <a:spcPct val="0"/>
              </a:spcAft>
              <a:buClr>
                <a:schemeClr val="tx2"/>
              </a:buClr>
              <a:buSzPct val="100000"/>
              <a:buChar char="–"/>
              <a:defRPr sz="1800">
                <a:solidFill>
                  <a:schemeClr val="tx1"/>
                </a:solidFill>
                <a:latin typeface="+mn-lt"/>
                <a:ea typeface="MS PGothic" pitchFamily="34" charset="-128"/>
              </a:defRPr>
            </a:lvl4pPr>
            <a:lvl5pPr marL="2055813" indent="-228600" algn="l" rtl="0" eaLnBrk="0" fontAlgn="base" hangingPunct="0">
              <a:spcBef>
                <a:spcPct val="20000"/>
              </a:spcBef>
              <a:spcAft>
                <a:spcPct val="0"/>
              </a:spcAft>
              <a:buClr>
                <a:schemeClr val="tx1"/>
              </a:buClr>
              <a:buChar char="–"/>
              <a:defRPr sz="1800">
                <a:solidFill>
                  <a:schemeClr val="tx1"/>
                </a:solidFill>
                <a:latin typeface="+mn-lt"/>
                <a:ea typeface="MS PGothic" pitchFamily="34" charset="-128"/>
              </a:defRPr>
            </a:lvl5pPr>
            <a:lvl6pPr marL="2514600" indent="-228600" algn="l" rtl="0" eaLnBrk="1" fontAlgn="base" hangingPunct="1">
              <a:spcBef>
                <a:spcPct val="20000"/>
              </a:spcBef>
              <a:spcAft>
                <a:spcPct val="0"/>
              </a:spcAft>
              <a:buClr>
                <a:schemeClr val="tx1"/>
              </a:buClr>
              <a:buChar char="–"/>
              <a:defRPr sz="1800">
                <a:solidFill>
                  <a:schemeClr val="tx1"/>
                </a:solidFill>
                <a:latin typeface="+mn-lt"/>
                <a:ea typeface="ＭＳ Ｐゴシック" charset="-128"/>
              </a:defRPr>
            </a:lvl6pPr>
            <a:lvl7pPr marL="2971800" indent="-228600" algn="l" rtl="0" eaLnBrk="1" fontAlgn="base" hangingPunct="1">
              <a:spcBef>
                <a:spcPct val="20000"/>
              </a:spcBef>
              <a:spcAft>
                <a:spcPct val="0"/>
              </a:spcAft>
              <a:buClr>
                <a:schemeClr val="tx1"/>
              </a:buClr>
              <a:buChar char="–"/>
              <a:defRPr sz="1800">
                <a:solidFill>
                  <a:schemeClr val="tx1"/>
                </a:solidFill>
                <a:latin typeface="+mn-lt"/>
                <a:ea typeface="ＭＳ Ｐゴシック" charset="-128"/>
              </a:defRPr>
            </a:lvl7pPr>
            <a:lvl8pPr marL="3429000" indent="-228600" algn="l" rtl="0" eaLnBrk="1" fontAlgn="base" hangingPunct="1">
              <a:spcBef>
                <a:spcPct val="20000"/>
              </a:spcBef>
              <a:spcAft>
                <a:spcPct val="0"/>
              </a:spcAft>
              <a:buClr>
                <a:schemeClr val="tx1"/>
              </a:buClr>
              <a:buChar char="–"/>
              <a:defRPr sz="1800">
                <a:solidFill>
                  <a:schemeClr val="tx1"/>
                </a:solidFill>
                <a:latin typeface="+mn-lt"/>
                <a:ea typeface="ＭＳ Ｐゴシック" charset="-128"/>
              </a:defRPr>
            </a:lvl8pPr>
            <a:lvl9pPr marL="3886200" indent="-228600" algn="l" rtl="0" eaLnBrk="1" fontAlgn="base" hangingPunct="1">
              <a:spcBef>
                <a:spcPct val="20000"/>
              </a:spcBef>
              <a:spcAft>
                <a:spcPct val="0"/>
              </a:spcAft>
              <a:buClr>
                <a:schemeClr val="tx1"/>
              </a:buClr>
              <a:buChar char="–"/>
              <a:defRPr sz="1800">
                <a:solidFill>
                  <a:schemeClr val="tx1"/>
                </a:solidFill>
                <a:latin typeface="+mn-lt"/>
                <a:ea typeface="ＭＳ Ｐゴシック" charset="-128"/>
              </a:defRPr>
            </a:lvl9pPr>
          </a:lstStyle>
          <a:p>
            <a:pPr marL="0" marR="0" lvl="0" indent="0" algn="l" defTabSz="912813" rtl="0" eaLnBrk="1" fontAlgn="base" latinLnBrk="0" hangingPunct="1">
              <a:lnSpc>
                <a:spcPct val="100000"/>
              </a:lnSpc>
              <a:spcBef>
                <a:spcPct val="20000"/>
              </a:spcBef>
              <a:spcAft>
                <a:spcPct val="0"/>
              </a:spcAft>
              <a:buClr>
                <a:srgbClr val="000000"/>
              </a:buClr>
              <a:buSzPct val="75000"/>
              <a:buNone/>
              <a:tabLst/>
              <a:defRPr/>
            </a:pPr>
            <a:endParaRPr kumimoji="0" lang="en-US" altLang="de-DE" sz="1400" b="1" i="0" u="none" strike="noStrike" kern="0" cap="none" spc="0" normalizeH="0" baseline="0" noProof="0" dirty="0" smtClean="0">
              <a:ln>
                <a:noFill/>
              </a:ln>
              <a:solidFill>
                <a:srgbClr val="000000"/>
              </a:solidFill>
              <a:effectLst/>
              <a:uLnTx/>
              <a:uFillTx/>
              <a:latin typeface="Arial"/>
              <a:ea typeface="MS PGothic" pitchFamily="34" charset="-128"/>
            </a:endParaRPr>
          </a:p>
          <a:p>
            <a:pPr marL="0" marR="0" lvl="0" indent="0" algn="l" defTabSz="912813" rtl="0" eaLnBrk="1" fontAlgn="base" latinLnBrk="0" hangingPunct="1">
              <a:lnSpc>
                <a:spcPct val="100000"/>
              </a:lnSpc>
              <a:spcBef>
                <a:spcPct val="20000"/>
              </a:spcBef>
              <a:spcAft>
                <a:spcPct val="0"/>
              </a:spcAft>
              <a:buClr>
                <a:srgbClr val="000000"/>
              </a:buClr>
              <a:buSzPct val="75000"/>
              <a:buNone/>
              <a:tabLst/>
              <a:defRPr/>
            </a:pPr>
            <a:r>
              <a:rPr kumimoji="0" lang="en-US" altLang="de-DE" sz="1600" b="1" i="0" u="none" strike="noStrike" kern="0" cap="none" spc="0" normalizeH="0" baseline="0" noProof="0" dirty="0" smtClean="0">
                <a:ln>
                  <a:noFill/>
                </a:ln>
                <a:solidFill>
                  <a:srgbClr val="000000"/>
                </a:solidFill>
                <a:effectLst/>
                <a:uLnTx/>
                <a:uFillTx/>
                <a:latin typeface="Arial"/>
                <a:ea typeface="MS PGothic" pitchFamily="34" charset="-128"/>
              </a:rPr>
              <a:t>600 LEBEN</a:t>
            </a:r>
            <a:r>
              <a:rPr kumimoji="0" lang="en-US" altLang="de-DE" sz="1600" b="1" i="0" u="none" strike="noStrike" kern="0" cap="none" spc="0" normalizeH="0" noProof="0" dirty="0" smtClean="0">
                <a:ln>
                  <a:noFill/>
                </a:ln>
                <a:solidFill>
                  <a:srgbClr val="000000"/>
                </a:solidFill>
                <a:effectLst/>
                <a:uLnTx/>
                <a:uFillTx/>
                <a:latin typeface="Arial"/>
                <a:ea typeface="MS PGothic" pitchFamily="34" charset="-128"/>
              </a:rPr>
              <a:t> SIND GEFÄHRDET: </a:t>
            </a:r>
          </a:p>
          <a:p>
            <a:pPr marL="0" marR="0" lvl="0" indent="0" algn="l" defTabSz="912813" rtl="0" eaLnBrk="1" fontAlgn="base" latinLnBrk="0" hangingPunct="1">
              <a:lnSpc>
                <a:spcPct val="100000"/>
              </a:lnSpc>
              <a:spcBef>
                <a:spcPct val="20000"/>
              </a:spcBef>
              <a:spcAft>
                <a:spcPct val="0"/>
              </a:spcAft>
              <a:buClr>
                <a:srgbClr val="000000"/>
              </a:buClr>
              <a:buSzPct val="75000"/>
              <a:buNone/>
              <a:tabLst/>
              <a:defRPr/>
            </a:pPr>
            <a:endParaRPr kumimoji="0" lang="en-US" altLang="de-DE" sz="1600" b="1" i="0" u="none" strike="noStrike" kern="0" cap="none" spc="0" normalizeH="0" baseline="0" noProof="0" dirty="0" smtClean="0">
              <a:ln>
                <a:noFill/>
              </a:ln>
              <a:solidFill>
                <a:srgbClr val="000000"/>
              </a:solidFill>
              <a:effectLst/>
              <a:uLnTx/>
              <a:uFillTx/>
              <a:latin typeface="Arial"/>
              <a:ea typeface="MS PGothic" pitchFamily="34" charset="-128"/>
            </a:endParaRPr>
          </a:p>
          <a:p>
            <a:pPr marR="0" lvl="1" algn="l" defTabSz="912813" rtl="0" eaLnBrk="1" fontAlgn="base" latinLnBrk="0" hangingPunct="1">
              <a:lnSpc>
                <a:spcPct val="100000"/>
              </a:lnSpc>
              <a:spcBef>
                <a:spcPct val="20000"/>
              </a:spcBef>
              <a:spcAft>
                <a:spcPct val="0"/>
              </a:spcAft>
              <a:buClr>
                <a:srgbClr val="000000"/>
              </a:buClr>
              <a:buSzTx/>
              <a:buFont typeface="Symbol" panose="05050102010706020507" pitchFamily="18" charset="2"/>
              <a:buChar char="-"/>
              <a:tabLst/>
              <a:defRPr/>
            </a:pPr>
            <a:r>
              <a:rPr kumimoji="0" lang="en-US" altLang="de-DE" sz="1600" b="0" i="0" u="none" strike="noStrike" kern="0" cap="none" spc="0" normalizeH="0" baseline="0" noProof="0" dirty="0" smtClean="0">
                <a:ln>
                  <a:noFill/>
                </a:ln>
                <a:solidFill>
                  <a:srgbClr val="000000"/>
                </a:solidFill>
                <a:effectLst/>
                <a:uLnTx/>
                <a:uFillTx/>
                <a:latin typeface="Arial"/>
                <a:ea typeface="MS PGothic" pitchFamily="34" charset="-128"/>
              </a:rPr>
              <a:t>AKTION (A) RETTET 200 LEBEN.</a:t>
            </a:r>
          </a:p>
          <a:p>
            <a:pPr marR="0" lvl="1" algn="l" defTabSz="912813" rtl="0" eaLnBrk="1" fontAlgn="base" latinLnBrk="0" hangingPunct="1">
              <a:lnSpc>
                <a:spcPct val="100000"/>
              </a:lnSpc>
              <a:spcBef>
                <a:spcPct val="20000"/>
              </a:spcBef>
              <a:spcAft>
                <a:spcPct val="0"/>
              </a:spcAft>
              <a:buClr>
                <a:srgbClr val="000000"/>
              </a:buClr>
              <a:buSzTx/>
              <a:buFont typeface="Symbol" panose="05050102010706020507" pitchFamily="18" charset="2"/>
              <a:buChar char="-"/>
              <a:tabLst/>
              <a:defRPr/>
            </a:pPr>
            <a:endParaRPr kumimoji="0" lang="en-US" altLang="de-DE" sz="1600" b="0" i="0" u="none" strike="noStrike" kern="0" cap="none" spc="0" normalizeH="0" baseline="0" noProof="0" dirty="0" smtClean="0">
              <a:ln>
                <a:noFill/>
              </a:ln>
              <a:solidFill>
                <a:srgbClr val="000000"/>
              </a:solidFill>
              <a:effectLst/>
              <a:uLnTx/>
              <a:uFillTx/>
              <a:latin typeface="Arial"/>
              <a:ea typeface="MS PGothic" pitchFamily="34" charset="-128"/>
            </a:endParaRPr>
          </a:p>
          <a:p>
            <a:pPr marR="0" lvl="1" algn="l" defTabSz="912813" rtl="0" eaLnBrk="1" fontAlgn="base" latinLnBrk="0" hangingPunct="1">
              <a:lnSpc>
                <a:spcPct val="100000"/>
              </a:lnSpc>
              <a:spcBef>
                <a:spcPct val="20000"/>
              </a:spcBef>
              <a:spcAft>
                <a:spcPct val="0"/>
              </a:spcAft>
              <a:buClr>
                <a:srgbClr val="000000"/>
              </a:buClr>
              <a:buSzTx/>
              <a:buFont typeface="Symbol" panose="05050102010706020507" pitchFamily="18" charset="2"/>
              <a:buChar char="-"/>
              <a:tabLst/>
              <a:defRPr/>
            </a:pPr>
            <a:r>
              <a:rPr kumimoji="0" lang="en-US" altLang="de-DE" sz="1600" b="0" i="0" u="none" strike="noStrike" kern="0" cap="none" spc="0" normalizeH="0" baseline="0" noProof="0" dirty="0" smtClean="0">
                <a:ln>
                  <a:noFill/>
                </a:ln>
                <a:solidFill>
                  <a:srgbClr val="000000"/>
                </a:solidFill>
                <a:effectLst/>
                <a:uLnTx/>
                <a:uFillTx/>
                <a:latin typeface="Arial"/>
                <a:ea typeface="MS PGothic" pitchFamily="34" charset="-128"/>
              </a:rPr>
              <a:t>AKTION (B)  RETTET ALLE 600 LEBEN MIT EINER WAHRSCHEINLICHKEIT VON 1/3 UND RETTET</a:t>
            </a:r>
            <a:r>
              <a:rPr kumimoji="0" lang="en-US" altLang="de-DE" sz="1600" b="0" i="0" u="none" strike="noStrike" kern="0" cap="none" spc="0" normalizeH="0" noProof="0" dirty="0" smtClean="0">
                <a:ln>
                  <a:noFill/>
                </a:ln>
                <a:solidFill>
                  <a:srgbClr val="000000"/>
                </a:solidFill>
                <a:effectLst/>
                <a:uLnTx/>
                <a:uFillTx/>
                <a:latin typeface="Arial"/>
                <a:ea typeface="MS PGothic" pitchFamily="34" charset="-128"/>
              </a:rPr>
              <a:t> NIEMAND MIT EINER WAHRSCHEINLICHKEIT VON</a:t>
            </a:r>
            <a:r>
              <a:rPr kumimoji="0" lang="en-US" altLang="de-DE" sz="1600" b="0" i="0" u="none" strike="noStrike" kern="0" cap="none" spc="0" normalizeH="0" baseline="0" noProof="0" dirty="0" smtClean="0">
                <a:ln>
                  <a:noFill/>
                </a:ln>
                <a:solidFill>
                  <a:srgbClr val="000000"/>
                </a:solidFill>
                <a:effectLst/>
                <a:uLnTx/>
                <a:uFillTx/>
                <a:latin typeface="Arial"/>
                <a:ea typeface="MS PGothic" pitchFamily="34" charset="-128"/>
              </a:rPr>
              <a:t> 2/3.</a:t>
            </a:r>
          </a:p>
        </p:txBody>
      </p:sp>
      <p:sp>
        <p:nvSpPr>
          <p:cNvPr id="7" name="Rectangle 4"/>
          <p:cNvSpPr txBox="1">
            <a:spLocks noChangeArrowheads="1"/>
          </p:cNvSpPr>
          <p:nvPr/>
        </p:nvSpPr>
        <p:spPr bwMode="auto">
          <a:xfrm>
            <a:off x="5191539" y="1911697"/>
            <a:ext cx="4419600" cy="27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1313" indent="-342900" algn="l" rtl="0" eaLnBrk="0" fontAlgn="base" hangingPunct="0">
              <a:spcBef>
                <a:spcPct val="20000"/>
              </a:spcBef>
              <a:spcAft>
                <a:spcPct val="0"/>
              </a:spcAft>
              <a:buClr>
                <a:schemeClr val="tx2"/>
              </a:buClr>
              <a:buSzPct val="75000"/>
              <a:buFont typeface="Monotype Sorts" charset="2"/>
              <a:buChar char="u"/>
              <a:defRPr sz="2800" b="1">
                <a:solidFill>
                  <a:schemeClr val="tx1"/>
                </a:solidFill>
                <a:latin typeface="+mn-lt"/>
                <a:ea typeface="MS PGothic" pitchFamily="34" charset="-128"/>
                <a:cs typeface="ＭＳ Ｐゴシック" charset="0"/>
              </a:defRPr>
            </a:lvl1pPr>
            <a:lvl2pPr marL="741363" indent="-285750" algn="l" rtl="0" eaLnBrk="0" fontAlgn="base" hangingPunct="0">
              <a:spcBef>
                <a:spcPct val="20000"/>
              </a:spcBef>
              <a:spcAft>
                <a:spcPct val="0"/>
              </a:spcAft>
              <a:buClr>
                <a:schemeClr val="tx1"/>
              </a:buClr>
              <a:buChar char="–"/>
              <a:defRPr sz="2400" b="1">
                <a:solidFill>
                  <a:schemeClr val="tx1"/>
                </a:solidFill>
                <a:latin typeface="+mn-lt"/>
                <a:ea typeface="MS PGothic" pitchFamily="34" charset="-128"/>
              </a:defRPr>
            </a:lvl2pPr>
            <a:lvl3pPr marL="1141413" indent="-228600" algn="l" rtl="0" eaLnBrk="0" fontAlgn="base" hangingPunct="0">
              <a:spcBef>
                <a:spcPct val="20000"/>
              </a:spcBef>
              <a:spcAft>
                <a:spcPct val="0"/>
              </a:spcAft>
              <a:buClr>
                <a:schemeClr val="tx2"/>
              </a:buClr>
              <a:buSzPct val="75000"/>
              <a:buFont typeface="Monotype Sorts" charset="2"/>
              <a:buChar char="v"/>
              <a:defRPr sz="2000" b="1">
                <a:solidFill>
                  <a:schemeClr val="tx1"/>
                </a:solidFill>
                <a:latin typeface="+mn-lt"/>
                <a:ea typeface="MS PGothic" pitchFamily="34" charset="-128"/>
              </a:defRPr>
            </a:lvl3pPr>
            <a:lvl4pPr marL="1598613" indent="-228600" algn="l" rtl="0" eaLnBrk="0" fontAlgn="base" hangingPunct="0">
              <a:spcBef>
                <a:spcPct val="20000"/>
              </a:spcBef>
              <a:spcAft>
                <a:spcPct val="0"/>
              </a:spcAft>
              <a:buClr>
                <a:schemeClr val="tx2"/>
              </a:buClr>
              <a:buSzPct val="100000"/>
              <a:buChar char="–"/>
              <a:defRPr sz="1800">
                <a:solidFill>
                  <a:schemeClr val="tx1"/>
                </a:solidFill>
                <a:latin typeface="+mn-lt"/>
                <a:ea typeface="MS PGothic" pitchFamily="34" charset="-128"/>
              </a:defRPr>
            </a:lvl4pPr>
            <a:lvl5pPr marL="2055813" indent="-228600" algn="l" rtl="0" eaLnBrk="0" fontAlgn="base" hangingPunct="0">
              <a:spcBef>
                <a:spcPct val="20000"/>
              </a:spcBef>
              <a:spcAft>
                <a:spcPct val="0"/>
              </a:spcAft>
              <a:buClr>
                <a:schemeClr val="tx1"/>
              </a:buClr>
              <a:buChar char="–"/>
              <a:defRPr sz="1800">
                <a:solidFill>
                  <a:schemeClr val="tx1"/>
                </a:solidFill>
                <a:latin typeface="+mn-lt"/>
                <a:ea typeface="MS PGothic" pitchFamily="34" charset="-128"/>
              </a:defRPr>
            </a:lvl5pPr>
            <a:lvl6pPr marL="2514600" indent="-228600" algn="l" rtl="0" eaLnBrk="1" fontAlgn="base" hangingPunct="1">
              <a:spcBef>
                <a:spcPct val="20000"/>
              </a:spcBef>
              <a:spcAft>
                <a:spcPct val="0"/>
              </a:spcAft>
              <a:buClr>
                <a:schemeClr val="tx1"/>
              </a:buClr>
              <a:buChar char="–"/>
              <a:defRPr sz="1800">
                <a:solidFill>
                  <a:schemeClr val="tx1"/>
                </a:solidFill>
                <a:latin typeface="+mn-lt"/>
                <a:ea typeface="ＭＳ Ｐゴシック" charset="-128"/>
              </a:defRPr>
            </a:lvl6pPr>
            <a:lvl7pPr marL="2971800" indent="-228600" algn="l" rtl="0" eaLnBrk="1" fontAlgn="base" hangingPunct="1">
              <a:spcBef>
                <a:spcPct val="20000"/>
              </a:spcBef>
              <a:spcAft>
                <a:spcPct val="0"/>
              </a:spcAft>
              <a:buClr>
                <a:schemeClr val="tx1"/>
              </a:buClr>
              <a:buChar char="–"/>
              <a:defRPr sz="1800">
                <a:solidFill>
                  <a:schemeClr val="tx1"/>
                </a:solidFill>
                <a:latin typeface="+mn-lt"/>
                <a:ea typeface="ＭＳ Ｐゴシック" charset="-128"/>
              </a:defRPr>
            </a:lvl7pPr>
            <a:lvl8pPr marL="3429000" indent="-228600" algn="l" rtl="0" eaLnBrk="1" fontAlgn="base" hangingPunct="1">
              <a:spcBef>
                <a:spcPct val="20000"/>
              </a:spcBef>
              <a:spcAft>
                <a:spcPct val="0"/>
              </a:spcAft>
              <a:buClr>
                <a:schemeClr val="tx1"/>
              </a:buClr>
              <a:buChar char="–"/>
              <a:defRPr sz="1800">
                <a:solidFill>
                  <a:schemeClr val="tx1"/>
                </a:solidFill>
                <a:latin typeface="+mn-lt"/>
                <a:ea typeface="ＭＳ Ｐゴシック" charset="-128"/>
              </a:defRPr>
            </a:lvl8pPr>
            <a:lvl9pPr marL="3886200" indent="-228600" algn="l" rtl="0" eaLnBrk="1" fontAlgn="base" hangingPunct="1">
              <a:spcBef>
                <a:spcPct val="20000"/>
              </a:spcBef>
              <a:spcAft>
                <a:spcPct val="0"/>
              </a:spcAft>
              <a:buClr>
                <a:schemeClr val="tx1"/>
              </a:buClr>
              <a:buChar char="–"/>
              <a:defRPr sz="1800">
                <a:solidFill>
                  <a:schemeClr val="tx1"/>
                </a:solidFill>
                <a:latin typeface="+mn-lt"/>
                <a:ea typeface="ＭＳ Ｐゴシック" charset="-128"/>
              </a:defRPr>
            </a:lvl9pPr>
          </a:lstStyle>
          <a:p>
            <a:pPr marL="0" marR="0" lvl="0" indent="0" algn="l" defTabSz="912813" rtl="0" eaLnBrk="1" fontAlgn="base" latinLnBrk="0" hangingPunct="1">
              <a:lnSpc>
                <a:spcPct val="100000"/>
              </a:lnSpc>
              <a:spcBef>
                <a:spcPct val="20000"/>
              </a:spcBef>
              <a:spcAft>
                <a:spcPct val="0"/>
              </a:spcAft>
              <a:buClr>
                <a:srgbClr val="000000"/>
              </a:buClr>
              <a:buSzPct val="75000"/>
              <a:buNone/>
              <a:tabLst/>
              <a:defRPr/>
            </a:pPr>
            <a:endParaRPr kumimoji="0" lang="en-US" altLang="de-DE" sz="1400" b="1" i="0" u="none" strike="noStrike" kern="0" cap="none" spc="0" normalizeH="0" baseline="0" noProof="0" dirty="0" smtClean="0">
              <a:ln>
                <a:noFill/>
              </a:ln>
              <a:solidFill>
                <a:srgbClr val="000000"/>
              </a:solidFill>
              <a:effectLst/>
              <a:uLnTx/>
              <a:uFillTx/>
              <a:latin typeface="Arial"/>
              <a:ea typeface="MS PGothic" pitchFamily="34" charset="-128"/>
            </a:endParaRPr>
          </a:p>
          <a:p>
            <a:pPr marL="0" lvl="0" indent="0" defTabSz="912813" eaLnBrk="1" hangingPunct="1">
              <a:buClr>
                <a:srgbClr val="000000"/>
              </a:buClr>
              <a:buNone/>
              <a:defRPr/>
            </a:pPr>
            <a:r>
              <a:rPr kumimoji="0" lang="en-US" altLang="de-DE" sz="1600" b="1" i="0" u="none" strike="noStrike" kern="0" cap="none" spc="0" normalizeH="0" baseline="0" noProof="0" dirty="0" smtClean="0">
                <a:ln>
                  <a:noFill/>
                </a:ln>
                <a:solidFill>
                  <a:srgbClr val="000000"/>
                </a:solidFill>
                <a:effectLst/>
                <a:uLnTx/>
                <a:uFillTx/>
                <a:latin typeface="Arial"/>
              </a:rPr>
              <a:t>600 </a:t>
            </a:r>
            <a:r>
              <a:rPr lang="en-US" altLang="de-DE" sz="1600" kern="0" dirty="0">
                <a:solidFill>
                  <a:srgbClr val="000000"/>
                </a:solidFill>
                <a:latin typeface="Arial"/>
                <a:cs typeface="+mn-cs"/>
              </a:rPr>
              <a:t>LEBEN SIND </a:t>
            </a:r>
            <a:r>
              <a:rPr lang="en-US" altLang="de-DE" sz="1600" kern="0" dirty="0" smtClean="0">
                <a:solidFill>
                  <a:srgbClr val="000000"/>
                </a:solidFill>
                <a:latin typeface="Arial"/>
                <a:cs typeface="+mn-cs"/>
              </a:rPr>
              <a:t>GEFÄHRDET</a:t>
            </a:r>
            <a:r>
              <a:rPr kumimoji="0" lang="en-US" altLang="de-DE" sz="1600" b="1" i="0" u="none" strike="noStrike" kern="0" cap="none" spc="0" normalizeH="0" baseline="0" noProof="0" dirty="0" smtClean="0">
                <a:ln>
                  <a:noFill/>
                </a:ln>
                <a:solidFill>
                  <a:srgbClr val="000000"/>
                </a:solidFill>
                <a:effectLst/>
                <a:uLnTx/>
                <a:uFillTx/>
                <a:latin typeface="Arial"/>
              </a:rPr>
              <a:t>:</a:t>
            </a:r>
            <a:r>
              <a:rPr kumimoji="0" lang="en-US" altLang="de-DE" sz="1600" b="1" i="0" u="none" strike="noStrike" kern="0" cap="none" spc="0" normalizeH="0" noProof="0" dirty="0" smtClean="0">
                <a:ln>
                  <a:noFill/>
                </a:ln>
                <a:solidFill>
                  <a:srgbClr val="000000"/>
                </a:solidFill>
                <a:effectLst/>
                <a:uLnTx/>
                <a:uFillTx/>
                <a:latin typeface="Arial"/>
              </a:rPr>
              <a:t> </a:t>
            </a:r>
          </a:p>
          <a:p>
            <a:pPr marL="0" marR="0" lvl="0" indent="0" algn="l" defTabSz="912813" rtl="0" eaLnBrk="1" fontAlgn="base" latinLnBrk="0" hangingPunct="1">
              <a:lnSpc>
                <a:spcPct val="100000"/>
              </a:lnSpc>
              <a:spcBef>
                <a:spcPct val="20000"/>
              </a:spcBef>
              <a:spcAft>
                <a:spcPct val="0"/>
              </a:spcAft>
              <a:buClr>
                <a:srgbClr val="000000"/>
              </a:buClr>
              <a:buSzPct val="75000"/>
              <a:buNone/>
              <a:tabLst/>
              <a:defRPr/>
            </a:pPr>
            <a:endParaRPr kumimoji="0" lang="en-US" altLang="de-DE" sz="1600" b="1" i="0" u="none" strike="noStrike" kern="0" cap="none" spc="0" normalizeH="0" baseline="0" noProof="0" dirty="0" smtClean="0">
              <a:ln>
                <a:noFill/>
              </a:ln>
              <a:solidFill>
                <a:srgbClr val="000000"/>
              </a:solidFill>
              <a:effectLst/>
              <a:uLnTx/>
              <a:uFillTx/>
              <a:latin typeface="Arial"/>
            </a:endParaRPr>
          </a:p>
          <a:p>
            <a:pPr marR="0" lvl="1" algn="l" defTabSz="912813" rtl="0" eaLnBrk="1" fontAlgn="base" latinLnBrk="0" hangingPunct="1">
              <a:lnSpc>
                <a:spcPct val="100000"/>
              </a:lnSpc>
              <a:spcBef>
                <a:spcPct val="20000"/>
              </a:spcBef>
              <a:spcAft>
                <a:spcPct val="0"/>
              </a:spcAft>
              <a:buClr>
                <a:srgbClr val="000000"/>
              </a:buClr>
              <a:buSzTx/>
              <a:buFont typeface="Symbol" panose="05050102010706020507" pitchFamily="18" charset="2"/>
              <a:buChar char="-"/>
              <a:tabLst/>
              <a:defRPr/>
            </a:pPr>
            <a:r>
              <a:rPr kumimoji="0" lang="en-US" altLang="de-DE" sz="1600" b="0" i="0" u="none" strike="noStrike" kern="0" cap="none" spc="0" normalizeH="0" baseline="0" noProof="0" dirty="0" smtClean="0">
                <a:ln>
                  <a:noFill/>
                </a:ln>
                <a:solidFill>
                  <a:srgbClr val="000000"/>
                </a:solidFill>
                <a:effectLst/>
                <a:uLnTx/>
                <a:uFillTx/>
                <a:latin typeface="Arial"/>
              </a:rPr>
              <a:t>AKTION (C) FÜHRT ZU 400 TOTEN.</a:t>
            </a:r>
          </a:p>
          <a:p>
            <a:pPr marR="0" lvl="1" algn="l" defTabSz="912813" rtl="0" eaLnBrk="1" fontAlgn="base" latinLnBrk="0" hangingPunct="1">
              <a:lnSpc>
                <a:spcPct val="100000"/>
              </a:lnSpc>
              <a:spcBef>
                <a:spcPct val="20000"/>
              </a:spcBef>
              <a:spcAft>
                <a:spcPct val="0"/>
              </a:spcAft>
              <a:buClr>
                <a:srgbClr val="000000"/>
              </a:buClr>
              <a:buSzTx/>
              <a:buFont typeface="Symbol" panose="05050102010706020507" pitchFamily="18" charset="2"/>
              <a:buChar char="-"/>
              <a:tabLst/>
              <a:defRPr/>
            </a:pPr>
            <a:endParaRPr kumimoji="0" lang="en-US" altLang="de-DE" sz="1600" b="0" i="0" u="none" strike="noStrike" kern="0" cap="none" spc="0" normalizeH="0" baseline="0" noProof="0" dirty="0" smtClean="0">
              <a:ln>
                <a:noFill/>
              </a:ln>
              <a:solidFill>
                <a:srgbClr val="000000"/>
              </a:solidFill>
              <a:effectLst/>
              <a:uLnTx/>
              <a:uFillTx/>
              <a:latin typeface="Arial"/>
            </a:endParaRPr>
          </a:p>
          <a:p>
            <a:pPr marR="0" lvl="1" algn="l" defTabSz="912813" rtl="0" eaLnBrk="1" fontAlgn="base" latinLnBrk="0" hangingPunct="1">
              <a:lnSpc>
                <a:spcPct val="100000"/>
              </a:lnSpc>
              <a:spcBef>
                <a:spcPct val="20000"/>
              </a:spcBef>
              <a:spcAft>
                <a:spcPct val="0"/>
              </a:spcAft>
              <a:buClr>
                <a:srgbClr val="000000"/>
              </a:buClr>
              <a:buSzTx/>
              <a:buFont typeface="Symbol" panose="05050102010706020507" pitchFamily="18" charset="2"/>
              <a:buChar char="-"/>
              <a:tabLst/>
              <a:defRPr/>
            </a:pPr>
            <a:r>
              <a:rPr kumimoji="0" lang="en-US" altLang="de-DE" sz="1600" b="0" i="0" u="none" strike="noStrike" kern="0" cap="none" spc="0" normalizeH="0" baseline="0" noProof="0" dirty="0" smtClean="0">
                <a:ln>
                  <a:noFill/>
                </a:ln>
                <a:solidFill>
                  <a:srgbClr val="000000"/>
                </a:solidFill>
                <a:effectLst/>
                <a:uLnTx/>
                <a:uFillTx/>
                <a:latin typeface="Arial"/>
              </a:rPr>
              <a:t>AKTION (D) FÜHRT ZU 600 TOTEN MIT EINER WAHRSCHEINLICHKEIT VON 2/3 UND FÜHRT ZU KEINEN TOTEN MIT EINER WAHRSCHEINLICHKEIT VON 1/3.</a:t>
            </a:r>
          </a:p>
        </p:txBody>
      </p:sp>
    </p:spTree>
    <p:extLst>
      <p:ext uri="{BB962C8B-B14F-4D97-AF65-F5344CB8AC3E}">
        <p14:creationId xmlns:p14="http://schemas.microsoft.com/office/powerpoint/2010/main" val="2038406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13567" y="1166344"/>
            <a:ext cx="8695857" cy="497205"/>
          </a:xfrm>
        </p:spPr>
        <p:txBody>
          <a:bodyPr/>
          <a:lstStyle/>
          <a:p>
            <a:r>
              <a:rPr lang="de-DE" dirty="0" smtClean="0"/>
              <a:t>ANKEREFFEKTE – </a:t>
            </a:r>
            <a:r>
              <a:rPr lang="de-DE" dirty="0" err="1" smtClean="0"/>
              <a:t>schätzung</a:t>
            </a:r>
            <a:r>
              <a:rPr lang="de-DE" dirty="0" smtClean="0"/>
              <a:t> der anzahl afrikanischer uno-mitgliedsstaaten </a:t>
            </a:r>
            <a:endParaRPr lang="de-DE" dirty="0"/>
          </a:p>
        </p:txBody>
      </p:sp>
      <p:sp>
        <p:nvSpPr>
          <p:cNvPr id="3" name="Inhaltsplatzhalter 2"/>
          <p:cNvSpPr>
            <a:spLocks noGrp="1"/>
          </p:cNvSpPr>
          <p:nvPr>
            <p:ph idx="1"/>
          </p:nvPr>
        </p:nvSpPr>
        <p:spPr/>
        <p:txBody>
          <a:bodyPr/>
          <a:lstStyle/>
          <a:p>
            <a:r>
              <a:rPr lang="de-DE" sz="1600" b="0" dirty="0" smtClean="0">
                <a:latin typeface="Arial" panose="020B0604020202020204" pitchFamily="34" charset="0"/>
                <a:cs typeface="Arial" panose="020B0604020202020204" pitchFamily="34" charset="0"/>
              </a:rPr>
              <a:t>Ankereffekte sind auswirkungen scheinbar irrelevanter informationen auf entscheidungen. </a:t>
            </a:r>
          </a:p>
          <a:p>
            <a:r>
              <a:rPr lang="de-DE" sz="1600" b="0" dirty="0" smtClean="0">
                <a:latin typeface="Arial" panose="020B0604020202020204" pitchFamily="34" charset="0"/>
                <a:cs typeface="Arial" panose="020B0604020202020204" pitchFamily="34" charset="0"/>
              </a:rPr>
              <a:t>Zum beispiel drehte eine versuchsleiterin ein glücksrad, dessen ergebnis – eine zahl – von den versuchpersonen wahrgenommen wurde.</a:t>
            </a:r>
          </a:p>
          <a:p>
            <a:r>
              <a:rPr lang="de-DE" sz="1600" b="0" dirty="0" smtClean="0">
                <a:latin typeface="Arial" panose="020B0604020202020204" pitchFamily="34" charset="0"/>
                <a:cs typeface="Arial" panose="020B0604020202020204" pitchFamily="34" charset="0"/>
              </a:rPr>
              <a:t>Sie stellte die dann frage, ob die anzahl der bei den vereinten nationen vertretenen afrikanischen länder größer oder kleiner sei als diese zahl. </a:t>
            </a:r>
          </a:p>
          <a:p>
            <a:r>
              <a:rPr lang="de-DE" sz="1600" b="0" dirty="0" smtClean="0">
                <a:latin typeface="Arial" panose="020B0604020202020204" pitchFamily="34" charset="0"/>
                <a:cs typeface="Arial" panose="020B0604020202020204" pitchFamily="34" charset="0"/>
              </a:rPr>
              <a:t>Später ersuchte die versuchsleiterin um eine </a:t>
            </a:r>
            <a:r>
              <a:rPr lang="de-DE" sz="1600" b="0" dirty="0" err="1" smtClean="0">
                <a:latin typeface="Arial" panose="020B0604020202020204" pitchFamily="34" charset="0"/>
                <a:cs typeface="Arial" panose="020B0604020202020204" pitchFamily="34" charset="0"/>
              </a:rPr>
              <a:t>schätzung</a:t>
            </a:r>
            <a:r>
              <a:rPr lang="de-DE" sz="1600" b="0" dirty="0" smtClean="0">
                <a:latin typeface="Arial" panose="020B0604020202020204" pitchFamily="34" charset="0"/>
                <a:cs typeface="Arial" panose="020B0604020202020204" pitchFamily="34" charset="0"/>
              </a:rPr>
              <a:t> der anzahl der afrikanischen </a:t>
            </a:r>
            <a:r>
              <a:rPr lang="de-DE" sz="1600" b="0" dirty="0" err="1" smtClean="0">
                <a:latin typeface="Arial" panose="020B0604020202020204" pitchFamily="34" charset="0"/>
                <a:cs typeface="Arial" panose="020B0604020202020204" pitchFamily="34" charset="0"/>
              </a:rPr>
              <a:t>UNo</a:t>
            </a:r>
            <a:r>
              <a:rPr lang="de-DE" sz="1600" b="0" dirty="0" smtClean="0">
                <a:latin typeface="Arial" panose="020B0604020202020204" pitchFamily="34" charset="0"/>
                <a:cs typeface="Arial" panose="020B0604020202020204" pitchFamily="34" charset="0"/>
              </a:rPr>
              <a:t>-mitgliedsstaaten.</a:t>
            </a:r>
          </a:p>
          <a:p>
            <a:r>
              <a:rPr lang="de-DE" sz="1600" b="0" dirty="0" smtClean="0">
                <a:latin typeface="Arial" panose="020B0604020202020204" pitchFamily="34" charset="0"/>
                <a:cs typeface="Arial" panose="020B0604020202020204" pitchFamily="34" charset="0"/>
              </a:rPr>
              <a:t>Die höhe der schätzungen wurde durch das ergebnis des glücksrads deutlich beeinflusst.</a:t>
            </a:r>
          </a:p>
        </p:txBody>
      </p:sp>
      <p:sp>
        <p:nvSpPr>
          <p:cNvPr id="4" name="Foliennummernplatzhalter 3"/>
          <p:cNvSpPr>
            <a:spLocks noGrp="1"/>
          </p:cNvSpPr>
          <p:nvPr>
            <p:ph type="sldNum" sz="quarter" idx="12"/>
          </p:nvPr>
        </p:nvSpPr>
        <p:spPr/>
        <p:txBody>
          <a:bodyPr/>
          <a:lstStyle/>
          <a:p>
            <a:fld id="{B03C7EDE-C1C1-4A17-8A67-66AA4FFFB732}" type="slidenum">
              <a:rPr lang="de-DE" smtClean="0"/>
              <a:pPr/>
              <a:t>5</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8883590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1645" y="1496951"/>
            <a:ext cx="8695857" cy="497205"/>
          </a:xfrm>
        </p:spPr>
        <p:txBody>
          <a:bodyPr/>
          <a:lstStyle/>
          <a:p>
            <a:r>
              <a:rPr lang="de-DE" dirty="0" smtClean="0"/>
              <a:t>Ankereffekte –  </a:t>
            </a:r>
            <a:r>
              <a:rPr lang="de-DE" dirty="0" err="1" smtClean="0"/>
              <a:t>münzwurf</a:t>
            </a:r>
            <a:r>
              <a:rPr lang="de-DE" dirty="0" smtClean="0"/>
              <a:t>  </a:t>
            </a:r>
            <a:endParaRPr lang="de-DE" dirty="0"/>
          </a:p>
        </p:txBody>
      </p:sp>
      <p:sp>
        <p:nvSpPr>
          <p:cNvPr id="3" name="Inhaltsplatzhalter 2"/>
          <p:cNvSpPr>
            <a:spLocks noGrp="1"/>
          </p:cNvSpPr>
          <p:nvPr>
            <p:ph idx="1"/>
          </p:nvPr>
        </p:nvSpPr>
        <p:spPr/>
        <p:txBody>
          <a:bodyPr/>
          <a:lstStyle/>
          <a:p>
            <a:r>
              <a:rPr lang="de-DE" sz="1600" b="0" dirty="0" smtClean="0">
                <a:latin typeface="Arial" panose="020B0604020202020204" pitchFamily="34" charset="0"/>
                <a:cs typeface="Arial" panose="020B0604020202020204" pitchFamily="34" charset="0"/>
              </a:rPr>
              <a:t>Zwei </a:t>
            </a:r>
            <a:r>
              <a:rPr lang="de-DE" sz="1600" b="0" dirty="0" smtClean="0">
                <a:latin typeface="Arial" panose="020B0604020202020204" pitchFamily="34" charset="0"/>
                <a:cs typeface="Arial" panose="020B0604020202020204" pitchFamily="34" charset="0"/>
              </a:rPr>
              <a:t>münzen werden gleichzeitig geworfen; man gewinnt, wenn beide dasselbe zeigen, d. h. wenn beide kopf oder adler zeigen </a:t>
            </a:r>
            <a:r>
              <a:rPr lang="de-DE" sz="1600" b="0" dirty="0">
                <a:latin typeface="Arial" panose="020B0604020202020204" pitchFamily="34" charset="0"/>
                <a:cs typeface="Arial" panose="020B0604020202020204" pitchFamily="34" charset="0"/>
              </a:rPr>
              <a:t>. </a:t>
            </a:r>
            <a:endParaRPr lang="de-DE" sz="1600" b="0" dirty="0" smtClean="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Die wahrscheinlichkeit zu gewinnen ist offensichtlich stets ½; jeder wurf ist ein unabhängiges ereignis. </a:t>
            </a:r>
          </a:p>
          <a:p>
            <a:r>
              <a:rPr lang="de-DE" sz="1600" b="0" dirty="0" smtClean="0">
                <a:latin typeface="Arial" panose="020B0604020202020204" pitchFamily="34" charset="0"/>
                <a:cs typeface="Arial" panose="020B0604020202020204" pitchFamily="34" charset="0"/>
              </a:rPr>
              <a:t>Es wird beobachtet, dass ein spieler, der gerade gewonnen hat, eher geneigt ist, weiter zu spielen, als ein spieler, der soeben verloren hat. </a:t>
            </a:r>
          </a:p>
          <a:p>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6</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281302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7063" y="1497649"/>
            <a:ext cx="8695857" cy="331151"/>
          </a:xfrm>
        </p:spPr>
        <p:txBody>
          <a:bodyPr/>
          <a:lstStyle/>
          <a:p>
            <a:r>
              <a:rPr lang="de-DE" dirty="0" smtClean="0"/>
              <a:t>Zu viel auswahl </a:t>
            </a:r>
            <a:endParaRPr lang="de-DE" dirty="0"/>
          </a:p>
        </p:txBody>
      </p:sp>
      <p:sp>
        <p:nvSpPr>
          <p:cNvPr id="3" name="Inhaltsplatzhalter 2"/>
          <p:cNvSpPr>
            <a:spLocks noGrp="1"/>
          </p:cNvSpPr>
          <p:nvPr>
            <p:ph idx="1"/>
          </p:nvPr>
        </p:nvSpPr>
        <p:spPr>
          <a:xfrm>
            <a:off x="787063" y="2089013"/>
            <a:ext cx="8697417" cy="3887717"/>
          </a:xfrm>
        </p:spPr>
        <p:txBody>
          <a:bodyPr/>
          <a:lstStyle/>
          <a:p>
            <a:r>
              <a:rPr lang="de-DE" dirty="0"/>
              <a:t/>
            </a:r>
            <a:br>
              <a:rPr lang="de-DE" dirty="0"/>
            </a:br>
            <a:r>
              <a:rPr lang="de-DE" sz="1600" b="0" dirty="0" smtClean="0">
                <a:latin typeface="Arial" panose="020B0604020202020204" pitchFamily="34" charset="0"/>
                <a:cs typeface="Arial" panose="020B0604020202020204" pitchFamily="34" charset="0"/>
              </a:rPr>
              <a:t>Nach dem modell der rationalen entscheidung sollte eine erhöhung der anzahl der möglichen optionen die entscheidungssituation nicht verschlechtern. </a:t>
            </a:r>
          </a:p>
          <a:p>
            <a:r>
              <a:rPr lang="de-DE" sz="1600" b="0" dirty="0" smtClean="0">
                <a:latin typeface="Arial" panose="020B0604020202020204" pitchFamily="34" charset="0"/>
                <a:cs typeface="Arial" panose="020B0604020202020204" pitchFamily="34" charset="0"/>
              </a:rPr>
              <a:t>Beispiel: Versicherungsverträge bieten häufig eine große zahl verschiedener möglichkeiten. Potenzielle Versicherungsnehmer beschweren sich bisweilen, dass ihnen weniger Wahlmöglichkeiten lieber wären, da sie sich wegen der großen vielfalt nicht oder nur sehr schwer entscheiden können. </a:t>
            </a:r>
          </a:p>
          <a:p>
            <a:r>
              <a:rPr lang="de-DE" sz="1600" b="0" dirty="0" smtClean="0">
                <a:latin typeface="Arial" panose="020B0604020202020204" pitchFamily="34" charset="0"/>
                <a:cs typeface="Arial" panose="020B0604020202020204" pitchFamily="34" charset="0"/>
              </a:rPr>
              <a:t>Wie schwierig ist für sie im restaurant die entscheidung für ein bestimmtes gericht? Wie groß sollte die auswahl auf einer speisekarte sein? </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7</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983299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Entwicklung von präferenzen </a:t>
            </a:r>
            <a:endParaRPr lang="de-DE" dirty="0"/>
          </a:p>
        </p:txBody>
      </p:sp>
      <p:sp>
        <p:nvSpPr>
          <p:cNvPr id="3" name="Inhaltsplatzhalter 2"/>
          <p:cNvSpPr>
            <a:spLocks noGrp="1"/>
          </p:cNvSpPr>
          <p:nvPr>
            <p:ph idx="1"/>
          </p:nvPr>
        </p:nvSpPr>
        <p:spPr/>
        <p:txBody>
          <a:bodyPr/>
          <a:lstStyle/>
          <a:p>
            <a:endParaRPr lang="de-DE" dirty="0" smtClean="0"/>
          </a:p>
          <a:p>
            <a:r>
              <a:rPr lang="de-DE" sz="1600" b="0" dirty="0" smtClean="0">
                <a:latin typeface="Arial" panose="020B0604020202020204" pitchFamily="34" charset="0"/>
                <a:cs typeface="Arial" panose="020B0604020202020204" pitchFamily="34" charset="0"/>
              </a:rPr>
              <a:t>Die klassische nutzenTheorie setzt vorhandene präferenzen voraus. </a:t>
            </a:r>
          </a:p>
          <a:p>
            <a:r>
              <a:rPr lang="de-DE" sz="1600" b="0" dirty="0" smtClean="0">
                <a:latin typeface="Arial" panose="020B0604020202020204" pitchFamily="34" charset="0"/>
                <a:cs typeface="Arial" panose="020B0604020202020204" pitchFamily="34" charset="0"/>
              </a:rPr>
              <a:t>Die verhaltensorientierte ökonomie postuliert, dass die präferenzen (zumindest ursprünglich) durch die erfahrungen bei der entscheidungsfindung entwickelt werden. </a:t>
            </a:r>
            <a:endParaRPr lang="de-DE" sz="1600" b="0" dirty="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Beispiele: neue nahrungsmittel und getränke.</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8</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17082861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Unsicherheit </a:t>
            </a:r>
            <a:endParaRPr lang="de-DE" dirty="0"/>
          </a:p>
        </p:txBody>
      </p:sp>
      <p:sp>
        <p:nvSpPr>
          <p:cNvPr id="3" name="Inhaltsplatzhalter 2"/>
          <p:cNvSpPr>
            <a:spLocks noGrp="1"/>
          </p:cNvSpPr>
          <p:nvPr>
            <p:ph idx="1"/>
          </p:nvPr>
        </p:nvSpPr>
        <p:spPr/>
        <p:txBody>
          <a:bodyPr/>
          <a:lstStyle/>
          <a:p>
            <a:r>
              <a:rPr lang="de-DE" dirty="0" smtClean="0"/>
              <a:t> </a:t>
            </a:r>
          </a:p>
          <a:p>
            <a:r>
              <a:rPr lang="de-DE" sz="1600" b="0" dirty="0" smtClean="0">
                <a:latin typeface="Arial" panose="020B0604020202020204" pitchFamily="34" charset="0"/>
                <a:cs typeface="Arial" panose="020B0604020202020204" pitchFamily="34" charset="0"/>
              </a:rPr>
              <a:t>Konsumenten sind risikoaverser als objektiv erforderlich. </a:t>
            </a:r>
          </a:p>
          <a:p>
            <a:r>
              <a:rPr lang="de-DE" sz="1600" b="0" dirty="0" smtClean="0">
                <a:latin typeface="Arial" panose="020B0604020202020204" pitchFamily="34" charset="0"/>
                <a:cs typeface="Arial" panose="020B0604020202020204" pitchFamily="34" charset="0"/>
              </a:rPr>
              <a:t>z. B. beim kauf von neuen elektrogeräten: sie versichern sich mehr (oder überhaupt), obwohl das versagen des geräts (vor allem zu beginn seines lebenszyklus) sehr unwahrscheinlich ist. </a:t>
            </a:r>
          </a:p>
          <a:p>
            <a:r>
              <a:rPr lang="de-DE" sz="1600" b="0" dirty="0" smtClean="0">
                <a:latin typeface="Arial" panose="020B0604020202020204" pitchFamily="34" charset="0"/>
                <a:cs typeface="Arial" panose="020B0604020202020204" pitchFamily="34" charset="0"/>
              </a:rPr>
              <a:t>d. h. die menschen geben niedrigen wahrscheinlichkeiten ein höheres gewicht, als dem modell des erwarteten nutzens entsprechen würde.</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9</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035527481"/>
      </p:ext>
    </p:extLst>
  </p:cSld>
  <p:clrMapOvr>
    <a:masterClrMapping/>
  </p:clrMapOvr>
  <p:timing>
    <p:tnLst>
      <p:par>
        <p:cTn id="1" dur="indefinite" restart="never" nodeType="tmRoot"/>
      </p:par>
    </p:tnLst>
  </p:timing>
</p:sld>
</file>

<file path=ppt/theme/theme1.xml><?xml version="1.0" encoding="utf-8"?>
<a:theme xmlns:a="http://schemas.openxmlformats.org/drawingml/2006/main" name="2015_deGruyter_ppt_screen_template_Arial">
  <a:themeElements>
    <a:clrScheme name="deGruyter-2015">
      <a:dk1>
        <a:srgbClr val="000000"/>
      </a:dk1>
      <a:lt1>
        <a:srgbClr val="FFFFFF"/>
      </a:lt1>
      <a:dk2>
        <a:srgbClr val="000000"/>
      </a:dk2>
      <a:lt2>
        <a:srgbClr val="FFFFFF"/>
      </a:lt2>
      <a:accent1>
        <a:srgbClr val="B7AD47"/>
      </a:accent1>
      <a:accent2>
        <a:srgbClr val="3F4C6C"/>
      </a:accent2>
      <a:accent3>
        <a:srgbClr val="6C97AE"/>
      </a:accent3>
      <a:accent4>
        <a:srgbClr val="8B5261"/>
      </a:accent4>
      <a:accent5>
        <a:srgbClr val="BDBEBE"/>
      </a:accent5>
      <a:accent6>
        <a:srgbClr val="EB8667"/>
      </a:accent6>
      <a:hlink>
        <a:srgbClr val="595959"/>
      </a:hlink>
      <a:folHlink>
        <a:srgbClr val="3F3F3F"/>
      </a:folHlink>
    </a:clrScheme>
    <a:fontScheme name="DeGruyter_Pitch">
      <a:majorFont>
        <a:latin typeface="Arial"/>
        <a:ea typeface=""/>
        <a:cs typeface=""/>
      </a:majorFont>
      <a:minorFont>
        <a:latin typeface="Times New Roman"/>
        <a:ea typeface=""/>
        <a:cs typeface=""/>
      </a:minorFont>
    </a:fontScheme>
    <a:fmtScheme name="Rauchglas">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defRPr sz="1200" dirty="0" err="1" smtClean="0"/>
        </a:defPPr>
      </a:lstStyle>
    </a:txDef>
  </a:objectDefaults>
  <a:extraClrSchemeLst/>
  <a:extLst>
    <a:ext uri="{05A4C25C-085E-4340-85A3-A5531E510DB2}">
      <thm15:themeFamily xmlns:thm15="http://schemas.microsoft.com/office/thememl/2012/main" name="DeGruyter_Arial" id="{5316AAEB-0FEC-47CB-B364-E3BD361AD818}" vid="{CA220D4E-E32A-42AD-9495-625EF72F7ED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1042</Words>
  <Application>Microsoft Office PowerPoint</Application>
  <PresentationFormat>A4-Papier (210x297 mm)</PresentationFormat>
  <Paragraphs>104</Paragraphs>
  <Slides>13</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13</vt:i4>
      </vt:variant>
    </vt:vector>
  </HeadingPairs>
  <TitlesOfParts>
    <vt:vector size="21" baseType="lpstr">
      <vt:lpstr>Times New Roman</vt:lpstr>
      <vt:lpstr>MS PGothic</vt:lpstr>
      <vt:lpstr>Monotype Sorts</vt:lpstr>
      <vt:lpstr>Symbol</vt:lpstr>
      <vt:lpstr>Arial</vt:lpstr>
      <vt:lpstr>Wingdings 3</vt:lpstr>
      <vt:lpstr>MS PGothic</vt:lpstr>
      <vt:lpstr>2015_deGruyter_ppt_screen_template_Arial</vt:lpstr>
      <vt:lpstr>31. Kapitel </vt:lpstr>
      <vt:lpstr>Verhaltensorientierte ökonomie – grundbegriffe </vt:lpstr>
      <vt:lpstr>Unterschiedliche gestaltung von entscheidungen (‚framing‘)</vt:lpstr>
      <vt:lpstr>Gestaltungseffekte – das krankheitsdilemma</vt:lpstr>
      <vt:lpstr>ANKEREFFEKTE – schätzung der anzahl afrikanischer uno-mitgliedsstaaten </vt:lpstr>
      <vt:lpstr>Ankereffekte –  münzwurf  </vt:lpstr>
      <vt:lpstr>Zu viel auswahl </vt:lpstr>
      <vt:lpstr>Entwicklung von präferenzen </vt:lpstr>
      <vt:lpstr>Unsicherheit </vt:lpstr>
      <vt:lpstr>Verlorene kosten </vt:lpstr>
      <vt:lpstr>diskontieren</vt:lpstr>
      <vt:lpstr>GESELLSCHAFTLICHE NORMEN</vt:lpstr>
      <vt:lpstr>Theorie der rationalen entscheidung vs. Verhaltensorientierte ökonomie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Arial</dc:subject>
  <dc:creator/>
  <cp:keywords>Pitchbook</cp:keywords>
  <cp:lastModifiedBy/>
  <cp:revision>1</cp:revision>
  <dcterms:created xsi:type="dcterms:W3CDTF">2015-03-16T08:37:03Z</dcterms:created>
  <dcterms:modified xsi:type="dcterms:W3CDTF">2016-08-17T10:44:17Z</dcterms:modified>
</cp:coreProperties>
</file>